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7"/>
  </p:notesMasterIdLst>
  <p:sldIdLst>
    <p:sldId id="256" r:id="rId2"/>
    <p:sldId id="269" r:id="rId3"/>
    <p:sldId id="270" r:id="rId4"/>
    <p:sldId id="271" r:id="rId5"/>
    <p:sldId id="260" r:id="rId6"/>
    <p:sldId id="261" r:id="rId7"/>
    <p:sldId id="262" r:id="rId8"/>
    <p:sldId id="263" r:id="rId9"/>
    <p:sldId id="264" r:id="rId10"/>
    <p:sldId id="265" r:id="rId11"/>
    <p:sldId id="266" r:id="rId12"/>
    <p:sldId id="267" r:id="rId13"/>
    <p:sldId id="314" r:id="rId14"/>
    <p:sldId id="272" r:id="rId15"/>
    <p:sldId id="273" r:id="rId16"/>
    <p:sldId id="315" r:id="rId17"/>
    <p:sldId id="316" r:id="rId18"/>
    <p:sldId id="317" r:id="rId19"/>
    <p:sldId id="274" r:id="rId20"/>
    <p:sldId id="277" r:id="rId21"/>
    <p:sldId id="318" r:id="rId22"/>
    <p:sldId id="319" r:id="rId23"/>
    <p:sldId id="275" r:id="rId24"/>
    <p:sldId id="276" r:id="rId25"/>
    <p:sldId id="321" r:id="rId26"/>
    <p:sldId id="324" r:id="rId27"/>
    <p:sldId id="325" r:id="rId28"/>
    <p:sldId id="326" r:id="rId29"/>
    <p:sldId id="320" r:id="rId30"/>
    <p:sldId id="359" r:id="rId31"/>
    <p:sldId id="360" r:id="rId32"/>
    <p:sldId id="361" r:id="rId33"/>
    <p:sldId id="362" r:id="rId34"/>
    <p:sldId id="364" r:id="rId35"/>
    <p:sldId id="363" r:id="rId36"/>
    <p:sldId id="365" r:id="rId37"/>
    <p:sldId id="278" r:id="rId38"/>
    <p:sldId id="280" r:id="rId39"/>
    <p:sldId id="281" r:id="rId40"/>
    <p:sldId id="282" r:id="rId41"/>
    <p:sldId id="283" r:id="rId42"/>
    <p:sldId id="284" r:id="rId43"/>
    <p:sldId id="286" r:id="rId44"/>
    <p:sldId id="285" r:id="rId45"/>
    <p:sldId id="288" r:id="rId46"/>
    <p:sldId id="289" r:id="rId47"/>
    <p:sldId id="296" r:id="rId48"/>
    <p:sldId id="290" r:id="rId49"/>
    <p:sldId id="291" r:id="rId50"/>
    <p:sldId id="292" r:id="rId51"/>
    <p:sldId id="294" r:id="rId52"/>
    <p:sldId id="295" r:id="rId53"/>
    <p:sldId id="293"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10" r:id="rId67"/>
    <p:sldId id="309" r:id="rId68"/>
    <p:sldId id="311" r:id="rId69"/>
    <p:sldId id="323" r:id="rId70"/>
    <p:sldId id="312" r:id="rId71"/>
    <p:sldId id="313" r:id="rId72"/>
    <p:sldId id="327" r:id="rId73"/>
    <p:sldId id="328" r:id="rId74"/>
    <p:sldId id="329" r:id="rId75"/>
    <p:sldId id="330" r:id="rId76"/>
    <p:sldId id="331" r:id="rId77"/>
    <p:sldId id="332" r:id="rId78"/>
    <p:sldId id="333" r:id="rId79"/>
    <p:sldId id="383" r:id="rId80"/>
    <p:sldId id="334" r:id="rId81"/>
    <p:sldId id="354" r:id="rId82"/>
    <p:sldId id="355" r:id="rId83"/>
    <p:sldId id="356" r:id="rId84"/>
    <p:sldId id="352" r:id="rId85"/>
    <p:sldId id="358" r:id="rId86"/>
    <p:sldId id="353" r:id="rId87"/>
    <p:sldId id="335" r:id="rId88"/>
    <p:sldId id="336" r:id="rId89"/>
    <p:sldId id="337" r:id="rId90"/>
    <p:sldId id="338" r:id="rId91"/>
    <p:sldId id="348" r:id="rId92"/>
    <p:sldId id="351" r:id="rId93"/>
    <p:sldId id="349" r:id="rId94"/>
    <p:sldId id="339" r:id="rId95"/>
    <p:sldId id="350" r:id="rId96"/>
    <p:sldId id="345" r:id="rId97"/>
    <p:sldId id="346" r:id="rId98"/>
    <p:sldId id="357" r:id="rId99"/>
    <p:sldId id="340" r:id="rId100"/>
    <p:sldId id="341" r:id="rId101"/>
    <p:sldId id="343" r:id="rId102"/>
    <p:sldId id="342" r:id="rId103"/>
    <p:sldId id="344" r:id="rId104"/>
    <p:sldId id="366" r:id="rId105"/>
    <p:sldId id="367" r:id="rId106"/>
    <p:sldId id="368" r:id="rId107"/>
    <p:sldId id="369" r:id="rId108"/>
    <p:sldId id="370" r:id="rId109"/>
    <p:sldId id="398" r:id="rId110"/>
    <p:sldId id="399" r:id="rId111"/>
    <p:sldId id="372" r:id="rId112"/>
    <p:sldId id="373" r:id="rId113"/>
    <p:sldId id="374" r:id="rId114"/>
    <p:sldId id="375" r:id="rId115"/>
    <p:sldId id="376" r:id="rId116"/>
    <p:sldId id="389" r:id="rId117"/>
    <p:sldId id="386" r:id="rId118"/>
    <p:sldId id="387" r:id="rId119"/>
    <p:sldId id="388" r:id="rId120"/>
    <p:sldId id="381" r:id="rId121"/>
    <p:sldId id="382" r:id="rId122"/>
    <p:sldId id="378" r:id="rId123"/>
    <p:sldId id="379" r:id="rId124"/>
    <p:sldId id="380" r:id="rId125"/>
    <p:sldId id="384" r:id="rId126"/>
    <p:sldId id="385" r:id="rId127"/>
    <p:sldId id="390" r:id="rId128"/>
    <p:sldId id="391" r:id="rId129"/>
    <p:sldId id="392" r:id="rId130"/>
    <p:sldId id="393" r:id="rId131"/>
    <p:sldId id="394" r:id="rId132"/>
    <p:sldId id="395" r:id="rId133"/>
    <p:sldId id="396" r:id="rId134"/>
    <p:sldId id="397" r:id="rId135"/>
    <p:sldId id="400" r:id="rId1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4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64CD34-9546-4DF8-A290-37565FFB1F53}" type="datetimeFigureOut">
              <a:rPr lang="en-US" smtClean="0"/>
              <a:pPr/>
              <a:t>3/21/2020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1B460A-C8F5-48C7-9E1F-E6AE036BBBED}"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Tapered tip with end hole</a:t>
            </a:r>
          </a:p>
          <a:p>
            <a:r>
              <a:rPr lang="en-US" sz="1200" b="1" kern="1200" baseline="0" dirty="0" smtClean="0">
                <a:solidFill>
                  <a:schemeClr val="tx1"/>
                </a:solidFill>
                <a:latin typeface="+mn-lt"/>
                <a:ea typeface="+mn-ea"/>
                <a:cs typeface="+mn-cs"/>
              </a:rPr>
              <a:t>Designed for femoral route</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23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hydrophilic coating allows easier</a:t>
            </a:r>
            <a:r>
              <a:rPr lang="en-US" baseline="0" dirty="0" smtClean="0"/>
              <a:t> </a:t>
            </a:r>
            <a:r>
              <a:rPr lang="en-US" dirty="0" smtClean="0"/>
              <a:t>sheath removal and is clearly associated with less spasm and</a:t>
            </a:r>
            <a:r>
              <a:rPr lang="en-US" baseline="0" dirty="0" smtClean="0"/>
              <a:t> </a:t>
            </a:r>
            <a:r>
              <a:rPr lang="en-US" dirty="0" smtClean="0"/>
              <a:t>patient discomfort</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62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63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By addition of two segments for the </a:t>
            </a:r>
            <a:r>
              <a:rPr lang="en-US" sz="1200" kern="1200" baseline="0" dirty="0" err="1" smtClean="0">
                <a:solidFill>
                  <a:schemeClr val="tx1"/>
                </a:solidFill>
                <a:latin typeface="+mn-lt"/>
                <a:ea typeface="+mn-ea"/>
                <a:cs typeface="+mn-cs"/>
              </a:rPr>
              <a:t>ramus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intermedius</a:t>
            </a:r>
            <a:r>
              <a:rPr lang="en-US" sz="1200" kern="1200" baseline="0" dirty="0" smtClean="0">
                <a:solidFill>
                  <a:schemeClr val="tx1"/>
                </a:solidFill>
                <a:latin typeface="+mn-lt"/>
                <a:ea typeface="+mn-ea"/>
                <a:cs typeface="+mn-cs"/>
              </a:rPr>
              <a:t> and the third diagonal branch.</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75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LAOcaudal</a:t>
            </a:r>
            <a:r>
              <a:rPr lang="en-US" dirty="0" smtClean="0"/>
              <a:t> view - </a:t>
            </a:r>
            <a:r>
              <a:rPr lang="en-US" sz="1200" kern="1200" baseline="0" dirty="0" smtClean="0">
                <a:solidFill>
                  <a:schemeClr val="tx1"/>
                </a:solidFill>
                <a:latin typeface="+mn-lt"/>
                <a:ea typeface="+mn-ea"/>
                <a:cs typeface="+mn-cs"/>
              </a:rPr>
              <a:t>It is particularly valuable in patients whose heart has a horizontal lie, that is, the origin of the left main artery projects at or below the proximal left anterior descending artery in the standard LAO </a:t>
            </a:r>
            <a:r>
              <a:rPr lang="en-US" sz="1200" kern="1200" baseline="0" dirty="0" err="1" smtClean="0">
                <a:solidFill>
                  <a:schemeClr val="tx1"/>
                </a:solidFill>
                <a:latin typeface="+mn-lt"/>
                <a:ea typeface="+mn-ea"/>
                <a:cs typeface="+mn-cs"/>
              </a:rPr>
              <a:t>proj</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ection</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94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left lateral projection also has the advantage of allowing easy radiographic penetration in most patients when it is performed with both of the patient's hands positioned behind the head, although it generates the highest degree of backscatter given the proximity of the beam entry point on the patient's right side to the operator.</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99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Vessel </a:t>
            </a:r>
            <a:r>
              <a:rPr lang="en-US" sz="1200" kern="1200" baseline="0" dirty="0" err="1" smtClean="0">
                <a:solidFill>
                  <a:schemeClr val="tx1"/>
                </a:solidFill>
                <a:latin typeface="+mn-lt"/>
                <a:ea typeface="+mn-ea"/>
                <a:cs typeface="+mn-cs"/>
              </a:rPr>
              <a:t>angulation</a:t>
            </a:r>
            <a:r>
              <a:rPr lang="en-US" sz="1200" kern="1200" baseline="0" dirty="0" smtClean="0">
                <a:solidFill>
                  <a:schemeClr val="tx1"/>
                </a:solidFill>
                <a:latin typeface="+mn-lt"/>
                <a:ea typeface="+mn-ea"/>
                <a:cs typeface="+mn-cs"/>
              </a:rPr>
              <a:t> should be measured in the most </a:t>
            </a:r>
            <a:r>
              <a:rPr lang="en-US" sz="1200" kern="1200" baseline="0" dirty="0" err="1" smtClean="0">
                <a:solidFill>
                  <a:schemeClr val="tx1"/>
                </a:solidFill>
                <a:latin typeface="+mn-lt"/>
                <a:ea typeface="+mn-ea"/>
                <a:cs typeface="+mn-cs"/>
              </a:rPr>
              <a:t>unforeshortened</a:t>
            </a:r>
            <a:r>
              <a:rPr lang="en-US" sz="1200" kern="1200" baseline="0" dirty="0" smtClean="0">
                <a:solidFill>
                  <a:schemeClr val="tx1"/>
                </a:solidFill>
                <a:latin typeface="+mn-lt"/>
                <a:ea typeface="+mn-ea"/>
                <a:cs typeface="+mn-cs"/>
              </a:rPr>
              <a:t> projection at the site of maximum </a:t>
            </a:r>
            <a:r>
              <a:rPr lang="en-US" sz="1200" kern="1200" baseline="0" dirty="0" err="1" smtClean="0">
                <a:solidFill>
                  <a:schemeClr val="tx1"/>
                </a:solidFill>
                <a:latin typeface="+mn-lt"/>
                <a:ea typeface="+mn-ea"/>
                <a:cs typeface="+mn-cs"/>
              </a:rPr>
              <a:t>stenosis</a:t>
            </a:r>
            <a:r>
              <a:rPr lang="en-US" sz="1200" kern="1200" baseline="0" dirty="0" smtClean="0">
                <a:solidFill>
                  <a:schemeClr val="tx1"/>
                </a:solidFill>
                <a:latin typeface="+mn-lt"/>
                <a:ea typeface="+mn-ea"/>
                <a:cs typeface="+mn-cs"/>
              </a:rPr>
              <a:t> using a length of curvature that approximates the balloon length. Balloon angioplasty of angulated lesions increased the risk for dissections, although with the advent of coronary </a:t>
            </a:r>
            <a:r>
              <a:rPr lang="en-US" sz="1200" kern="1200" baseline="0" dirty="0" err="1" smtClean="0">
                <a:solidFill>
                  <a:schemeClr val="tx1"/>
                </a:solidFill>
                <a:latin typeface="+mn-lt"/>
                <a:ea typeface="+mn-ea"/>
                <a:cs typeface="+mn-cs"/>
              </a:rPr>
              <a:t>stenting</a:t>
            </a:r>
            <a:r>
              <a:rPr lang="en-US" sz="1200" kern="1200" baseline="0" dirty="0" smtClean="0">
                <a:solidFill>
                  <a:schemeClr val="tx1"/>
                </a:solidFill>
                <a:latin typeface="+mn-lt"/>
                <a:ea typeface="+mn-ea"/>
                <a:cs typeface="+mn-cs"/>
              </a:rPr>
              <a:t>, the inability to deliver the stent and subsequent straightening of the vessel that may predispose to late stent fracture are the largest challenges of highly angulated lesions.</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113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Thrombus</a:t>
            </a:r>
            <a:r>
              <a:rPr lang="en-US" baseline="0" dirty="0" smtClean="0"/>
              <a:t> - </a:t>
            </a:r>
            <a:r>
              <a:rPr lang="en-US" sz="1200" kern="1200" baseline="0" dirty="0" smtClean="0">
                <a:solidFill>
                  <a:schemeClr val="tx1"/>
                </a:solidFill>
                <a:latin typeface="+mn-lt"/>
                <a:ea typeface="+mn-ea"/>
                <a:cs typeface="+mn-cs"/>
              </a:rPr>
              <a:t>conventional angiography is a relatively insensitive method for detection of coronary thrombus</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114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Coronory</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ostia</a:t>
            </a:r>
            <a:r>
              <a:rPr lang="en-US" sz="1200" kern="1200" baseline="0" dirty="0" smtClean="0">
                <a:solidFill>
                  <a:schemeClr val="tx1"/>
                </a:solidFill>
                <a:latin typeface="+mn-lt"/>
                <a:ea typeface="+mn-ea"/>
                <a:cs typeface="+mn-cs"/>
              </a:rPr>
              <a:t> out of conventional </a:t>
            </a:r>
            <a:r>
              <a:rPr lang="en-US" sz="1200" kern="1200" baseline="0" dirty="0" err="1" smtClean="0">
                <a:solidFill>
                  <a:schemeClr val="tx1"/>
                </a:solidFill>
                <a:latin typeface="+mn-lt"/>
                <a:ea typeface="+mn-ea"/>
                <a:cs typeface="+mn-cs"/>
              </a:rPr>
              <a:t>judkins</a:t>
            </a:r>
            <a:r>
              <a:rPr lang="en-US" sz="1200" kern="1200" baseline="0" dirty="0" smtClean="0">
                <a:solidFill>
                  <a:schemeClr val="tx1"/>
                </a:solidFill>
                <a:latin typeface="+mn-lt"/>
                <a:ea typeface="+mn-ea"/>
                <a:cs typeface="+mn-cs"/>
              </a:rPr>
              <a:t> Like high and posterior origin.. </a:t>
            </a:r>
          </a:p>
          <a:p>
            <a:r>
              <a:rPr lang="en-US" sz="1200" kern="1200" baseline="0" dirty="0" smtClean="0">
                <a:solidFill>
                  <a:schemeClr val="tx1"/>
                </a:solidFill>
                <a:latin typeface="+mn-lt"/>
                <a:ea typeface="+mn-ea"/>
                <a:cs typeface="+mn-cs"/>
              </a:rPr>
              <a:t>It can selectively </a:t>
            </a:r>
            <a:r>
              <a:rPr lang="en-US" sz="1200" kern="1200" baseline="0" dirty="0" err="1" smtClean="0">
                <a:solidFill>
                  <a:schemeClr val="tx1"/>
                </a:solidFill>
                <a:latin typeface="+mn-lt"/>
                <a:ea typeface="+mn-ea"/>
                <a:cs typeface="+mn-cs"/>
              </a:rPr>
              <a:t>canulate</a:t>
            </a:r>
            <a:r>
              <a:rPr lang="en-US" sz="1200" kern="1200" baseline="0" dirty="0" smtClean="0">
                <a:solidFill>
                  <a:schemeClr val="tx1"/>
                </a:solidFill>
                <a:latin typeface="+mn-lt"/>
                <a:ea typeface="+mn-ea"/>
                <a:cs typeface="+mn-cs"/>
              </a:rPr>
              <a:t> LAD or LCX if short left main stem. </a:t>
            </a:r>
          </a:p>
          <a:p>
            <a:r>
              <a:rPr lang="en-US" sz="1200" kern="1200" baseline="0" dirty="0" smtClean="0">
                <a:solidFill>
                  <a:schemeClr val="tx1"/>
                </a:solidFill>
                <a:latin typeface="+mn-lt"/>
                <a:ea typeface="+mn-ea"/>
                <a:cs typeface="+mn-cs"/>
              </a:rPr>
              <a:t>Separate origins of left anterior descending and left circumflex coronary arteries.</a:t>
            </a:r>
          </a:p>
          <a:p>
            <a:r>
              <a:rPr lang="en-US" sz="1200" kern="1200" baseline="0" dirty="0" smtClean="0">
                <a:solidFill>
                  <a:schemeClr val="tx1"/>
                </a:solidFill>
                <a:latin typeface="+mn-lt"/>
                <a:ea typeface="+mn-ea"/>
                <a:cs typeface="+mn-cs"/>
              </a:rPr>
              <a:t>High anterior right coronary arteries (RCAs) or Shepherd’s Crook RCA.</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29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common anatomic variants in the internal mammary artery - more proximal origin in the vertical portion of the </a:t>
            </a:r>
            <a:r>
              <a:rPr lang="en-US" sz="1200" kern="1200" baseline="0" dirty="0" err="1" smtClean="0">
                <a:solidFill>
                  <a:schemeClr val="tx1"/>
                </a:solidFill>
                <a:latin typeface="+mn-lt"/>
                <a:ea typeface="+mn-ea"/>
                <a:cs typeface="+mn-cs"/>
              </a:rPr>
              <a:t>subclavian</a:t>
            </a:r>
            <a:r>
              <a:rPr lang="en-US" sz="1200" kern="1200" baseline="0" dirty="0" smtClean="0">
                <a:solidFill>
                  <a:schemeClr val="tx1"/>
                </a:solidFill>
                <a:latin typeface="+mn-lt"/>
                <a:ea typeface="+mn-ea"/>
                <a:cs typeface="+mn-cs"/>
              </a:rPr>
              <a:t> or origin as a common vessel with the </a:t>
            </a:r>
            <a:r>
              <a:rPr lang="en-US" sz="1200" kern="1200" baseline="0" dirty="0" err="1" smtClean="0">
                <a:solidFill>
                  <a:schemeClr val="tx1"/>
                </a:solidFill>
                <a:latin typeface="+mn-lt"/>
                <a:ea typeface="+mn-ea"/>
                <a:cs typeface="+mn-cs"/>
              </a:rPr>
              <a:t>thyrocervical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trunk.</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low-</a:t>
            </a:r>
            <a:r>
              <a:rPr lang="en-US" dirty="0" err="1" smtClean="0"/>
              <a:t>osmolar</a:t>
            </a:r>
            <a:r>
              <a:rPr lang="en-US" dirty="0" smtClean="0"/>
              <a:t> contrast agent should be used to avoid causing</a:t>
            </a:r>
            <a:r>
              <a:rPr lang="en-US" baseline="0" dirty="0" smtClean="0"/>
              <a:t> </a:t>
            </a:r>
            <a:r>
              <a:rPr lang="en-US" dirty="0" smtClean="0"/>
              <a:t>CNS toxicity by reflux of </a:t>
            </a:r>
            <a:r>
              <a:rPr lang="en-US" dirty="0" err="1" smtClean="0"/>
              <a:t>hyperosmolar</a:t>
            </a:r>
            <a:r>
              <a:rPr lang="en-US" dirty="0" smtClean="0"/>
              <a:t> ionic contrast up the</a:t>
            </a:r>
            <a:r>
              <a:rPr lang="en-US" baseline="0" dirty="0" smtClean="0"/>
              <a:t> </a:t>
            </a:r>
            <a:r>
              <a:rPr lang="en-US" dirty="0" smtClean="0"/>
              <a:t>vertebral arteries.</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51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Years later significant lesions may develop in the native coronary artery.</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53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a:t>
            </a:r>
            <a:r>
              <a:rPr lang="en-US" baseline="0" dirty="0" smtClean="0"/>
              <a:t> are unilateral, so take left arm.</a:t>
            </a:r>
            <a:endParaRPr lang="en-US" dirty="0"/>
          </a:p>
        </p:txBody>
      </p:sp>
      <p:sp>
        <p:nvSpPr>
          <p:cNvPr id="4" name="Slide Number Placeholder 3"/>
          <p:cNvSpPr>
            <a:spLocks noGrp="1"/>
          </p:cNvSpPr>
          <p:nvPr>
            <p:ph type="sldNum" sz="quarter" idx="10"/>
          </p:nvPr>
        </p:nvSpPr>
        <p:spPr/>
        <p:txBody>
          <a:bodyPr/>
          <a:lstStyle/>
          <a:p>
            <a:fld id="{CB1B460A-C8F5-48C7-9E1F-E6AE036BBBED}" type="slidenum">
              <a:rPr lang="en-US" smtClean="0"/>
              <a:pPr/>
              <a:t>57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sz="1200" kern="1200" baseline="0" dirty="0" smtClean="0">
                <a:solidFill>
                  <a:schemeClr val="tx1"/>
                </a:solidFill>
                <a:latin typeface="+mn-lt"/>
                <a:ea typeface="+mn-ea"/>
                <a:cs typeface="+mn-cs"/>
              </a:rPr>
              <a:t>1)left TRA should be strongly considered in patients who have undergone ( CABG ) , because it provides direct access to the (LIMA. </a:t>
            </a:r>
          </a:p>
          <a:p>
            <a:pPr marL="228600" indent="-228600">
              <a:buNone/>
            </a:pPr>
            <a:r>
              <a:rPr lang="en-US" sz="1200" kern="1200" baseline="0" dirty="0" smtClean="0">
                <a:solidFill>
                  <a:schemeClr val="tx1"/>
                </a:solidFill>
                <a:latin typeface="+mn-lt"/>
                <a:ea typeface="+mn-ea"/>
                <a:cs typeface="+mn-cs"/>
              </a:rPr>
              <a:t>2)prevalence of </a:t>
            </a:r>
            <a:r>
              <a:rPr lang="en-US" sz="1200" kern="1200" baseline="0" dirty="0" err="1" smtClean="0">
                <a:solidFill>
                  <a:schemeClr val="tx1"/>
                </a:solidFill>
                <a:latin typeface="+mn-lt"/>
                <a:ea typeface="+mn-ea"/>
                <a:cs typeface="+mn-cs"/>
              </a:rPr>
              <a:t>subclavia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tortuosity</a:t>
            </a:r>
            <a:r>
              <a:rPr lang="en-US" sz="1200" kern="1200" baseline="0" dirty="0" smtClean="0">
                <a:solidFill>
                  <a:schemeClr val="tx1"/>
                </a:solidFill>
                <a:latin typeface="+mn-lt"/>
                <a:ea typeface="+mn-ea"/>
                <a:cs typeface="+mn-cs"/>
              </a:rPr>
              <a:t> and radial loops is three times higher in the right upper </a:t>
            </a:r>
            <a:r>
              <a:rPr lang="en-US" sz="1200" kern="1200" baseline="0" dirty="0" err="1" smtClean="0">
                <a:solidFill>
                  <a:schemeClr val="tx1"/>
                </a:solidFill>
                <a:latin typeface="+mn-lt"/>
                <a:ea typeface="+mn-ea"/>
                <a:cs typeface="+mn-cs"/>
              </a:rPr>
              <a:t>extremity.With</a:t>
            </a:r>
            <a:r>
              <a:rPr lang="en-US" sz="1200" kern="1200" baseline="0" dirty="0" smtClean="0">
                <a:solidFill>
                  <a:schemeClr val="tx1"/>
                </a:solidFill>
                <a:latin typeface="+mn-lt"/>
                <a:ea typeface="+mn-ea"/>
                <a:cs typeface="+mn-cs"/>
              </a:rPr>
              <a:t> right TRA the catheter has to pass through the right </a:t>
            </a:r>
            <a:r>
              <a:rPr lang="en-US" sz="1200" kern="1200" baseline="0" dirty="0" err="1" smtClean="0">
                <a:solidFill>
                  <a:schemeClr val="tx1"/>
                </a:solidFill>
                <a:latin typeface="+mn-lt"/>
                <a:ea typeface="+mn-ea"/>
                <a:cs typeface="+mn-cs"/>
              </a:rPr>
              <a:t>subclavian</a:t>
            </a:r>
            <a:r>
              <a:rPr lang="en-US" sz="1200" kern="1200" baseline="0" dirty="0" smtClean="0">
                <a:solidFill>
                  <a:schemeClr val="tx1"/>
                </a:solidFill>
                <a:latin typeface="+mn-lt"/>
                <a:ea typeface="+mn-ea"/>
                <a:cs typeface="+mn-cs"/>
              </a:rPr>
              <a:t> artery and the </a:t>
            </a:r>
            <a:r>
              <a:rPr lang="en-US" sz="1200" kern="1200" baseline="0" dirty="0" err="1" smtClean="0">
                <a:solidFill>
                  <a:schemeClr val="tx1"/>
                </a:solidFill>
                <a:latin typeface="+mn-lt"/>
                <a:ea typeface="+mn-ea"/>
                <a:cs typeface="+mn-cs"/>
              </a:rPr>
              <a:t>brachiocephalic</a:t>
            </a:r>
            <a:r>
              <a:rPr lang="en-US" sz="1200" kern="1200" baseline="0" dirty="0" smtClean="0">
                <a:solidFill>
                  <a:schemeClr val="tx1"/>
                </a:solidFill>
                <a:latin typeface="+mn-lt"/>
                <a:ea typeface="+mn-ea"/>
                <a:cs typeface="+mn-cs"/>
              </a:rPr>
              <a:t> trunk before reaching the aortic root . These two areas of bifurcation can increase technical difficulty </a:t>
            </a:r>
            <a:r>
              <a:rPr lang="en-US" sz="1200" kern="1200" baseline="0" dirty="0" err="1" smtClean="0">
                <a:solidFill>
                  <a:schemeClr val="tx1"/>
                </a:solidFill>
                <a:latin typeface="+mn-lt"/>
                <a:ea typeface="+mn-ea"/>
                <a:cs typeface="+mn-cs"/>
              </a:rPr>
              <a:t>esp</a:t>
            </a:r>
            <a:r>
              <a:rPr lang="en-US" sz="1200" kern="1200" baseline="0" dirty="0" smtClean="0">
                <a:solidFill>
                  <a:schemeClr val="tx1"/>
                </a:solidFill>
                <a:latin typeface="+mn-lt"/>
                <a:ea typeface="+mn-ea"/>
                <a:cs typeface="+mn-cs"/>
              </a:rPr>
              <a:t> when these vessels are atherosclerotic, tortuous, and calcified).</a:t>
            </a:r>
          </a:p>
          <a:p>
            <a:pPr marL="228600" indent="-228600">
              <a:buNone/>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B1B460A-C8F5-48C7-9E1F-E6AE036BBBED}" type="slidenum">
              <a:rPr lang="en-US" smtClean="0"/>
              <a:pPr/>
              <a:t>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241C5C-2020-4E4B-ADB1-11124555798E}" type="datetimeFigureOut">
              <a:rPr lang="en-US" smtClean="0"/>
              <a:pPr/>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732203-D353-40F1-ADFD-2B05152793E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241C5C-2020-4E4B-ADB1-11124555798E}" type="datetimeFigureOut">
              <a:rPr lang="en-US" smtClean="0"/>
              <a:pPr/>
              <a:t>3/21/2020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2203-D353-40F1-ADFD-2B05152793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457200" y="0"/>
            <a:ext cx="83058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Left coronary artery</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1 . RAO-caudal to visualize the left main, proximal LAD ,and proximal circumflex</a:t>
            </a:r>
          </a:p>
          <a:p>
            <a:pPr>
              <a:buNone/>
            </a:pPr>
            <a:r>
              <a:rPr lang="en-US" dirty="0" smtClean="0"/>
              <a:t>         2. RAO-cranial to visualize the mid and distal LAD without overlap of </a:t>
            </a:r>
            <a:r>
              <a:rPr lang="en-US" dirty="0" err="1" smtClean="0"/>
              <a:t>septal</a:t>
            </a:r>
            <a:r>
              <a:rPr lang="en-US" dirty="0" smtClean="0"/>
              <a:t> or diagonal branches</a:t>
            </a:r>
          </a:p>
          <a:p>
            <a:pPr>
              <a:buNone/>
            </a:pPr>
            <a:r>
              <a:rPr lang="en-US" dirty="0" smtClean="0"/>
              <a:t>         3. LAO-cranial to visualize the mid and distal LAD in an orthogonal projection</a:t>
            </a:r>
          </a:p>
          <a:p>
            <a:pPr>
              <a:buNone/>
            </a:pPr>
            <a:r>
              <a:rPr lang="en-US" dirty="0" smtClean="0"/>
              <a:t>         4. LAO-caudal to visualize the left main and proximal circumflex</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0" y="0"/>
            <a:ext cx="4343400"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343400" y="1"/>
            <a:ext cx="4800600" cy="6858000"/>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CORONARY ARTERY</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l. LAO 45 to visualize the proximal and mid right coronary</a:t>
            </a:r>
          </a:p>
          <a:p>
            <a:pPr>
              <a:buNone/>
            </a:pPr>
            <a:r>
              <a:rPr lang="en-US" dirty="0" smtClean="0"/>
              <a:t>artery (RCA)</a:t>
            </a:r>
          </a:p>
          <a:p>
            <a:pPr>
              <a:buNone/>
            </a:pPr>
            <a:r>
              <a:rPr lang="en-US" dirty="0" smtClean="0"/>
              <a:t>2. LAO cranial to visualize the distal right coronary artery</a:t>
            </a:r>
          </a:p>
          <a:p>
            <a:pPr>
              <a:buNone/>
            </a:pPr>
            <a:r>
              <a:rPr lang="en-US" dirty="0" smtClean="0"/>
              <a:t>and its bifurcation into the posterior descending and</a:t>
            </a:r>
          </a:p>
          <a:p>
            <a:pPr>
              <a:buNone/>
            </a:pPr>
            <a:r>
              <a:rPr lang="en-US" dirty="0" err="1" smtClean="0"/>
              <a:t>posterolateral</a:t>
            </a:r>
            <a:r>
              <a:rPr lang="en-US" dirty="0" smtClean="0"/>
              <a:t> branches</a:t>
            </a:r>
          </a:p>
          <a:p>
            <a:pPr>
              <a:buNone/>
            </a:pPr>
            <a:r>
              <a:rPr lang="en-US" dirty="0" smtClean="0"/>
              <a:t>3. RAO-cranial to visualize the posterior descending and</a:t>
            </a:r>
          </a:p>
          <a:p>
            <a:pPr>
              <a:buNone/>
            </a:pPr>
            <a:r>
              <a:rPr lang="en-US" dirty="0" err="1" smtClean="0"/>
              <a:t>posterolateral</a:t>
            </a:r>
            <a:r>
              <a:rPr lang="en-US" dirty="0" smtClean="0"/>
              <a:t> branches</a:t>
            </a:r>
          </a:p>
          <a:p>
            <a:pPr>
              <a:buNone/>
            </a:pPr>
            <a:r>
              <a:rPr lang="en-US" dirty="0" smtClean="0"/>
              <a:t>4. Lateral to visualize the mid-RCA</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1066800" y="0"/>
            <a:ext cx="6934200" cy="6858000"/>
          </a:xfrm>
          <a:prstGeom prst="rect">
            <a:avLst/>
          </a:prstGeom>
          <a:noFill/>
          <a:ln w="9525">
            <a:noFill/>
            <a:miter lim="800000"/>
            <a:headEnd/>
            <a:tailEnd/>
          </a:ln>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Lesion Quantification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To quantify a coronary </a:t>
            </a:r>
            <a:r>
              <a:rPr lang="en-US" dirty="0" err="1" smtClean="0"/>
              <a:t>stenosis</a:t>
            </a:r>
            <a:r>
              <a:rPr lang="en-US" dirty="0" smtClean="0"/>
              <a:t> accurately, it must be seen </a:t>
            </a:r>
            <a:r>
              <a:rPr lang="en-US" dirty="0" smtClean="0"/>
              <a:t>in profile ,free </a:t>
            </a:r>
            <a:r>
              <a:rPr lang="en-US" dirty="0" smtClean="0"/>
              <a:t>from artifact related to </a:t>
            </a:r>
            <a:r>
              <a:rPr lang="en-US" dirty="0" smtClean="0"/>
              <a:t>foreshortening by </a:t>
            </a:r>
            <a:r>
              <a:rPr lang="en-US" dirty="0" smtClean="0"/>
              <a:t>a crossing </a:t>
            </a:r>
            <a:r>
              <a:rPr lang="en-US" dirty="0" smtClean="0"/>
              <a:t>vessel &amp; </a:t>
            </a:r>
            <a:r>
              <a:rPr lang="en-US" dirty="0" smtClean="0"/>
              <a:t>Multiple views are </a:t>
            </a:r>
            <a:r>
              <a:rPr lang="en-US" dirty="0" smtClean="0"/>
              <a:t>important, because </a:t>
            </a:r>
            <a:r>
              <a:rPr lang="en-US" dirty="0" smtClean="0"/>
              <a:t>many lesions have a markedly eccentric (</a:t>
            </a:r>
            <a:r>
              <a:rPr lang="en-US" dirty="0" smtClean="0"/>
              <a:t>elliptical rather </a:t>
            </a:r>
            <a:r>
              <a:rPr lang="en-US" dirty="0" smtClean="0"/>
              <a:t>than round) lumen. </a:t>
            </a:r>
          </a:p>
          <a:p>
            <a:r>
              <a:rPr lang="en-US" dirty="0" smtClean="0"/>
              <a:t>When </a:t>
            </a:r>
            <a:r>
              <a:rPr lang="en-US" dirty="0" smtClean="0"/>
              <a:t>seen across its </a:t>
            </a:r>
            <a:r>
              <a:rPr lang="en-US" dirty="0" smtClean="0"/>
              <a:t>major </a:t>
            </a:r>
            <a:r>
              <a:rPr lang="en-US" dirty="0" smtClean="0"/>
              <a:t>axis </a:t>
            </a:r>
            <a:r>
              <a:rPr lang="en-US" dirty="0" smtClean="0"/>
              <a:t>, the </a:t>
            </a:r>
            <a:r>
              <a:rPr lang="en-US" dirty="0" smtClean="0"/>
              <a:t>width of the lumen may appear nearly normal, but a </a:t>
            </a:r>
            <a:r>
              <a:rPr lang="en-US" dirty="0" smtClean="0"/>
              <a:t>clue to </a:t>
            </a:r>
            <a:r>
              <a:rPr lang="en-US" dirty="0" smtClean="0"/>
              <a:t>the presence of a severe degree of narrowing in the </a:t>
            </a:r>
            <a:r>
              <a:rPr lang="en-US" dirty="0" smtClean="0"/>
              <a:t>other axis </a:t>
            </a:r>
            <a:r>
              <a:rPr lang="en-US" dirty="0" smtClean="0"/>
              <a:t>may be marked </a:t>
            </a:r>
            <a:r>
              <a:rPr lang="en-US" dirty="0" err="1" smtClean="0"/>
              <a:t>lucency</a:t>
            </a:r>
            <a:r>
              <a:rPr lang="en-US" dirty="0" smtClean="0"/>
              <a:t> caused by thinning of the </a:t>
            </a:r>
            <a:r>
              <a:rPr lang="en-US" dirty="0" smtClean="0"/>
              <a:t>contrast column</a:t>
            </a:r>
            <a:r>
              <a:rPr lang="en-US" dirty="0" smtClean="0"/>
              <a:t>. </a:t>
            </a:r>
            <a:endParaRPr lang="en-US" dirty="0" smtClean="0"/>
          </a:p>
          <a:p>
            <a:r>
              <a:rPr lang="en-US" dirty="0" smtClean="0"/>
              <a:t>T</a:t>
            </a:r>
            <a:r>
              <a:rPr lang="en-US" dirty="0" smtClean="0"/>
              <a:t>o </a:t>
            </a:r>
            <a:r>
              <a:rPr lang="en-US" dirty="0" smtClean="0"/>
              <a:t>distinguish the </a:t>
            </a:r>
            <a:r>
              <a:rPr lang="en-US" dirty="0" err="1" smtClean="0"/>
              <a:t>lucency</a:t>
            </a:r>
            <a:r>
              <a:rPr lang="en-US" dirty="0" smtClean="0"/>
              <a:t> caused by eccentric </a:t>
            </a:r>
            <a:r>
              <a:rPr lang="en-US" dirty="0" err="1" smtClean="0"/>
              <a:t>stenosis</a:t>
            </a:r>
            <a:r>
              <a:rPr lang="en-US" dirty="0" smtClean="0"/>
              <a:t> from </a:t>
            </a:r>
            <a:r>
              <a:rPr lang="en-US" dirty="0" smtClean="0"/>
              <a:t>a similar </a:t>
            </a:r>
            <a:r>
              <a:rPr lang="en-US" dirty="0" err="1" smtClean="0"/>
              <a:t>lucency</a:t>
            </a:r>
            <a:r>
              <a:rPr lang="en-US" dirty="0" smtClean="0"/>
              <a:t> that may be seen </a:t>
            </a:r>
            <a:r>
              <a:rPr lang="en-US" dirty="0" smtClean="0"/>
              <a:t>adjacent </a:t>
            </a:r>
            <a:r>
              <a:rPr lang="en-US" dirty="0" smtClean="0"/>
              <a:t>to an area </a:t>
            </a:r>
            <a:r>
              <a:rPr lang="en-US" dirty="0" smtClean="0"/>
              <a:t>of contrast </a:t>
            </a:r>
            <a:r>
              <a:rPr lang="en-US" dirty="0" smtClean="0"/>
              <a:t>(caused by </a:t>
            </a:r>
            <a:r>
              <a:rPr lang="en-US" dirty="0" err="1" smtClean="0"/>
              <a:t>tortuosity</a:t>
            </a:r>
            <a:r>
              <a:rPr lang="en-US" dirty="0" smtClean="0"/>
              <a:t> or overlapping </a:t>
            </a:r>
            <a:r>
              <a:rPr lang="en-US" dirty="0" smtClean="0"/>
              <a:t>vessels in </a:t>
            </a:r>
            <a:r>
              <a:rPr lang="en-US" dirty="0" smtClean="0"/>
              <a:t>the absence of any true abnormality at the site) owing to </a:t>
            </a:r>
            <a:r>
              <a:rPr lang="en-US" dirty="0" smtClean="0"/>
              <a:t>a perceptual </a:t>
            </a:r>
            <a:r>
              <a:rPr lang="en-US" dirty="0" smtClean="0"/>
              <a:t>artifact known as the Mach effect.</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t>Major </a:t>
            </a:r>
            <a:r>
              <a:rPr lang="en-US" dirty="0" smtClean="0"/>
              <a:t>problem in the </a:t>
            </a:r>
            <a:r>
              <a:rPr lang="en-US" dirty="0" smtClean="0"/>
              <a:t>interpretation of CAG - the </a:t>
            </a:r>
            <a:r>
              <a:rPr lang="en-US" dirty="0" smtClean="0"/>
              <a:t>severity of </a:t>
            </a:r>
            <a:r>
              <a:rPr lang="en-US" dirty="0" err="1" smtClean="0"/>
              <a:t>stenosis</a:t>
            </a:r>
            <a:r>
              <a:rPr lang="en-US" dirty="0" smtClean="0"/>
              <a:t>.</a:t>
            </a:r>
          </a:p>
          <a:p>
            <a:r>
              <a:rPr lang="en-US" dirty="0" err="1" smtClean="0"/>
              <a:t>Stenosis</a:t>
            </a:r>
            <a:r>
              <a:rPr lang="en-US" dirty="0" smtClean="0"/>
              <a:t> </a:t>
            </a:r>
            <a:r>
              <a:rPr lang="en-US" dirty="0" smtClean="0"/>
              <a:t>that reduces the lumen diameter by 50% </a:t>
            </a:r>
            <a:r>
              <a:rPr lang="en-US" dirty="0" smtClean="0"/>
              <a:t>(cross-sectional </a:t>
            </a:r>
            <a:r>
              <a:rPr lang="en-US" dirty="0" smtClean="0"/>
              <a:t>area by 75%) is </a:t>
            </a:r>
            <a:r>
              <a:rPr lang="en-US" dirty="0" err="1" smtClean="0"/>
              <a:t>hemodynamically</a:t>
            </a:r>
            <a:r>
              <a:rPr lang="en-US" dirty="0" smtClean="0"/>
              <a:t> </a:t>
            </a:r>
            <a:r>
              <a:rPr lang="en-US" dirty="0" smtClean="0"/>
              <a:t>significant in </a:t>
            </a:r>
            <a:r>
              <a:rPr lang="en-US" dirty="0" smtClean="0"/>
              <a:t>that it reduces the normal threefold-to-fourfold </a:t>
            </a:r>
            <a:r>
              <a:rPr lang="en-US" dirty="0" smtClean="0"/>
              <a:t>flow reserve </a:t>
            </a:r>
            <a:r>
              <a:rPr lang="en-US" dirty="0" smtClean="0"/>
              <a:t>of a coronary </a:t>
            </a:r>
            <a:r>
              <a:rPr lang="en-US" dirty="0" smtClean="0"/>
              <a:t>bed.</a:t>
            </a:r>
          </a:p>
          <a:p>
            <a:r>
              <a:rPr lang="en-US" dirty="0" smtClean="0"/>
              <a:t>70% diameter </a:t>
            </a:r>
            <a:r>
              <a:rPr lang="en-US" dirty="0" err="1" smtClean="0"/>
              <a:t>stenosis</a:t>
            </a:r>
            <a:r>
              <a:rPr lang="en-US" dirty="0" smtClean="0"/>
              <a:t> (90% cross-sectional area) eliminates </a:t>
            </a:r>
            <a:r>
              <a:rPr lang="en-US" dirty="0" smtClean="0"/>
              <a:t>virtually any </a:t>
            </a:r>
            <a:r>
              <a:rPr lang="en-US" dirty="0" smtClean="0"/>
              <a:t>ability to increase flow above its resting </a:t>
            </a:r>
            <a:r>
              <a:rPr lang="en-US" dirty="0" smtClean="0"/>
              <a:t>level. </a:t>
            </a:r>
          </a:p>
          <a:p>
            <a:r>
              <a:rPr lang="en-US" dirty="0" err="1" smtClean="0"/>
              <a:t>Stenoses</a:t>
            </a:r>
            <a:r>
              <a:rPr lang="en-US" dirty="0" smtClean="0"/>
              <a:t> </a:t>
            </a:r>
            <a:r>
              <a:rPr lang="en-US" dirty="0" smtClean="0"/>
              <a:t>that reduce the lumen diameter </a:t>
            </a:r>
            <a:r>
              <a:rPr lang="en-US" dirty="0" smtClean="0"/>
              <a:t>by 90</a:t>
            </a:r>
            <a:r>
              <a:rPr lang="en-US" dirty="0" smtClean="0"/>
              <a:t>%, however, rarely exist without reducing </a:t>
            </a:r>
            <a:r>
              <a:rPr lang="en-US" dirty="0" err="1" smtClean="0"/>
              <a:t>antegrade</a:t>
            </a:r>
            <a:r>
              <a:rPr lang="en-US" dirty="0" smtClean="0"/>
              <a:t> </a:t>
            </a:r>
            <a:r>
              <a:rPr lang="en-US" dirty="0" smtClean="0"/>
              <a:t>flow TIMI </a:t>
            </a:r>
            <a:r>
              <a:rPr lang="en-US" dirty="0" smtClean="0"/>
              <a:t>grade </a:t>
            </a:r>
            <a:r>
              <a:rPr lang="en-US" dirty="0" smtClean="0"/>
              <a:t>1 or </a:t>
            </a:r>
            <a:r>
              <a:rPr lang="en-US" dirty="0" smtClean="0"/>
              <a:t>2, rather than TIMI grade 3 normal flow) .</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8" name="Picture 4"/>
          <p:cNvPicPr>
            <a:picLocks noGrp="1" noChangeAspect="1" noChangeArrowheads="1"/>
          </p:cNvPicPr>
          <p:nvPr>
            <p:ph idx="1"/>
          </p:nvPr>
        </p:nvPicPr>
        <p:blipFill>
          <a:blip r:embed="rId2"/>
          <a:srcRect/>
          <a:stretch>
            <a:fillRect/>
          </a:stretch>
        </p:blipFill>
        <p:spPr bwMode="auto">
          <a:xfrm>
            <a:off x="2738437" y="2605881"/>
            <a:ext cx="3667125" cy="2514600"/>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Gibson et </a:t>
            </a:r>
            <a:r>
              <a:rPr lang="en-US" dirty="0" smtClean="0"/>
              <a:t>al </a:t>
            </a:r>
            <a:r>
              <a:rPr lang="en-US" dirty="0" smtClean="0"/>
              <a:t>have created norms for the number of </a:t>
            </a:r>
            <a:r>
              <a:rPr lang="en-US" dirty="0" smtClean="0"/>
              <a:t>cine frames </a:t>
            </a:r>
            <a:r>
              <a:rPr lang="en-US" dirty="0" smtClean="0"/>
              <a:t>(at 30 frames per </a:t>
            </a:r>
            <a:r>
              <a:rPr lang="en-US" dirty="0" smtClean="0"/>
              <a:t>second </a:t>
            </a:r>
            <a:r>
              <a:rPr lang="en-US" dirty="0" smtClean="0"/>
              <a:t>) required for </a:t>
            </a:r>
            <a:r>
              <a:rPr lang="en-US" dirty="0" smtClean="0"/>
              <a:t>contrast to </a:t>
            </a:r>
            <a:r>
              <a:rPr lang="en-US" dirty="0" smtClean="0"/>
              <a:t>leave the catheter tip and reach standardized distal </a:t>
            </a:r>
            <a:r>
              <a:rPr lang="en-US" dirty="0" smtClean="0"/>
              <a:t>landmarks in </a:t>
            </a:r>
            <a:r>
              <a:rPr lang="en-US" dirty="0" smtClean="0"/>
              <a:t>each coronary artery (the </a:t>
            </a:r>
            <a:r>
              <a:rPr lang="en-US" dirty="0" err="1" smtClean="0"/>
              <a:t>LAD"mustache</a:t>
            </a:r>
            <a:r>
              <a:rPr lang="en-US" dirty="0" smtClean="0"/>
              <a:t>" the first </a:t>
            </a:r>
            <a:r>
              <a:rPr lang="en-US" dirty="0" err="1" smtClean="0"/>
              <a:t>posterolateral</a:t>
            </a:r>
            <a:r>
              <a:rPr lang="en-US" dirty="0" smtClean="0"/>
              <a:t> branch of the right </a:t>
            </a:r>
            <a:r>
              <a:rPr lang="en-US" dirty="0" smtClean="0"/>
              <a:t>coronary).</a:t>
            </a:r>
          </a:p>
          <a:p>
            <a:r>
              <a:rPr lang="en-US" dirty="0" smtClean="0"/>
              <a:t>Contrast normally </a:t>
            </a:r>
            <a:r>
              <a:rPr lang="en-US" dirty="0" smtClean="0"/>
              <a:t>reaches these points in 20 frames for the RCA </a:t>
            </a:r>
            <a:r>
              <a:rPr lang="en-US" dirty="0" smtClean="0"/>
              <a:t>and 36 </a:t>
            </a:r>
            <a:r>
              <a:rPr lang="en-US" dirty="0" smtClean="0"/>
              <a:t>frames for the LAD , with TIMI 2 (partial) flow </a:t>
            </a:r>
            <a:r>
              <a:rPr lang="en-US" dirty="0" smtClean="0"/>
              <a:t>corresponding to </a:t>
            </a:r>
            <a:r>
              <a:rPr lang="en-US" dirty="0" smtClean="0"/>
              <a:t>more than a doubling of these frame counts .</a:t>
            </a:r>
            <a:r>
              <a:rPr lang="en-US" dirty="0" smtClean="0"/>
              <a:t> </a:t>
            </a:r>
          </a:p>
          <a:p>
            <a:r>
              <a:rPr lang="en-US" dirty="0" smtClean="0"/>
              <a:t>For </a:t>
            </a:r>
            <a:r>
              <a:rPr lang="en-US" dirty="0" smtClean="0"/>
              <a:t>precise data about hemodynamic lesion </a:t>
            </a:r>
            <a:r>
              <a:rPr lang="en-US" dirty="0" smtClean="0"/>
              <a:t>significance -  </a:t>
            </a:r>
            <a:r>
              <a:rPr lang="en-US" dirty="0" smtClean="0"/>
              <a:t>calculate </a:t>
            </a:r>
            <a:r>
              <a:rPr lang="en-US" dirty="0" smtClean="0"/>
              <a:t>the coronary </a:t>
            </a:r>
            <a:r>
              <a:rPr lang="en-US" dirty="0" smtClean="0"/>
              <a:t>flow or fractional flow reserve</a:t>
            </a:r>
            <a:endParaRPr lang="en-US" dirty="0" smtClean="0"/>
          </a:p>
          <a:p>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In clinical </a:t>
            </a:r>
            <a:r>
              <a:rPr lang="en-US" dirty="0" smtClean="0"/>
              <a:t>practice, the </a:t>
            </a:r>
            <a:r>
              <a:rPr lang="en-US" dirty="0" smtClean="0"/>
              <a:t>degree of lesion </a:t>
            </a:r>
            <a:r>
              <a:rPr lang="en-US" dirty="0" smtClean="0"/>
              <a:t>stenos is </a:t>
            </a:r>
            <a:r>
              <a:rPr lang="en-US" dirty="0" smtClean="0"/>
              <a:t>usually just estimated </a:t>
            </a:r>
            <a:r>
              <a:rPr lang="en-US" dirty="0" smtClean="0"/>
              <a:t>visually ,usually overestimates by 20%.</a:t>
            </a:r>
          </a:p>
          <a:p>
            <a:r>
              <a:rPr lang="en-US" dirty="0" smtClean="0"/>
              <a:t>To </a:t>
            </a:r>
            <a:r>
              <a:rPr lang="en-US" dirty="0" smtClean="0"/>
              <a:t>resolve this problem. </a:t>
            </a:r>
            <a:endParaRPr lang="en-US" dirty="0" smtClean="0"/>
          </a:p>
          <a:p>
            <a:pPr>
              <a:buNone/>
            </a:pPr>
            <a:r>
              <a:rPr lang="en-US" dirty="0" smtClean="0"/>
              <a:t> </a:t>
            </a:r>
            <a:r>
              <a:rPr lang="en-US" dirty="0" smtClean="0"/>
              <a:t>              Project </a:t>
            </a:r>
            <a:r>
              <a:rPr lang="en-US" dirty="0" smtClean="0"/>
              <a:t>the coronary image on a wall-mounted </a:t>
            </a:r>
            <a:r>
              <a:rPr lang="en-US" dirty="0" smtClean="0"/>
              <a:t>viewing screen.</a:t>
            </a:r>
          </a:p>
          <a:p>
            <a:pPr>
              <a:buNone/>
            </a:pPr>
            <a:r>
              <a:rPr lang="en-US" dirty="0" smtClean="0"/>
              <a:t>               Percent </a:t>
            </a:r>
            <a:r>
              <a:rPr lang="en-US" dirty="0" err="1" smtClean="0"/>
              <a:t>stenosis</a:t>
            </a:r>
            <a:r>
              <a:rPr lang="en-US" dirty="0" smtClean="0"/>
              <a:t> </a:t>
            </a:r>
            <a:r>
              <a:rPr lang="en-US" dirty="0" smtClean="0"/>
              <a:t>then can </a:t>
            </a:r>
            <a:r>
              <a:rPr lang="en-US" dirty="0" smtClean="0"/>
              <a:t>be calculated as </a:t>
            </a:r>
            <a:r>
              <a:rPr lang="en-US" dirty="0" smtClean="0"/>
              <a:t>100[ </a:t>
            </a:r>
            <a:r>
              <a:rPr lang="en-US" dirty="0" smtClean="0"/>
              <a:t>1 - (</a:t>
            </a:r>
            <a:r>
              <a:rPr lang="en-US" dirty="0" err="1" smtClean="0"/>
              <a:t>stenosis</a:t>
            </a:r>
            <a:r>
              <a:rPr lang="en-US" dirty="0" smtClean="0"/>
              <a:t> </a:t>
            </a:r>
            <a:r>
              <a:rPr lang="en-US" dirty="0" smtClean="0"/>
              <a:t>diameter/reference diameter</a:t>
            </a:r>
            <a:r>
              <a:rPr lang="en-US" dirty="0" smtClean="0"/>
              <a:t>) </a:t>
            </a:r>
            <a:r>
              <a:rPr lang="en-US" dirty="0" smtClean="0"/>
              <a:t>].</a:t>
            </a:r>
          </a:p>
          <a:p>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Pitfalls of Coronary Angiography</a:t>
            </a:r>
            <a:br>
              <a:rPr lang="en-US" dirty="0" smtClean="0"/>
            </a:br>
            <a:r>
              <a:rPr lang="en-US" dirty="0" smtClean="0"/>
              <a:t>Lumen-o-gram</a:t>
            </a:r>
            <a:endParaRPr lang="en-US" dirty="0"/>
          </a:p>
        </p:txBody>
      </p:sp>
      <p:sp>
        <p:nvSpPr>
          <p:cNvPr id="6" name="Content Placeholder 5"/>
          <p:cNvSpPr>
            <a:spLocks noGrp="1"/>
          </p:cNvSpPr>
          <p:nvPr>
            <p:ph idx="1"/>
          </p:nvPr>
        </p:nvSpPr>
        <p:spPr/>
        <p:txBody>
          <a:bodyPr/>
          <a:lstStyle/>
          <a:p>
            <a:endParaRPr lang="en-US"/>
          </a:p>
        </p:txBody>
      </p:sp>
      <p:pic>
        <p:nvPicPr>
          <p:cNvPr id="17412" name="Picture 4"/>
          <p:cNvPicPr>
            <a:picLocks noChangeAspect="1" noChangeArrowheads="1"/>
          </p:cNvPicPr>
          <p:nvPr/>
        </p:nvPicPr>
        <p:blipFill>
          <a:blip r:embed="rId2"/>
          <a:srcRect/>
          <a:stretch>
            <a:fillRect/>
          </a:stretch>
        </p:blipFill>
        <p:spPr bwMode="auto">
          <a:xfrm>
            <a:off x="457200" y="1600200"/>
            <a:ext cx="8229600" cy="4495800"/>
          </a:xfrm>
          <a:prstGeom prst="rect">
            <a:avLst/>
          </a:prstGeom>
          <a:noFill/>
          <a:ln w="9525">
            <a:noFill/>
            <a:miter lim="800000"/>
            <a:headEnd/>
            <a:tailEnd/>
          </a:ln>
          <a:effectLst/>
        </p:spPr>
      </p:pic>
      <p:sp>
        <p:nvSpPr>
          <p:cNvPr id="8" name="Rectangle 7"/>
          <p:cNvSpPr/>
          <p:nvPr/>
        </p:nvSpPr>
        <p:spPr>
          <a:xfrm>
            <a:off x="457200" y="6019800"/>
            <a:ext cx="8229600" cy="646331"/>
          </a:xfrm>
          <a:prstGeom prst="rect">
            <a:avLst/>
          </a:prstGeom>
        </p:spPr>
        <p:txBody>
          <a:bodyPr wrap="square">
            <a:spAutoFit/>
          </a:bodyPr>
          <a:lstStyle/>
          <a:p>
            <a:r>
              <a:rPr lang="en-US" dirty="0" smtClean="0"/>
              <a:t>Each </a:t>
            </a:r>
            <a:r>
              <a:rPr lang="en-US" dirty="0" err="1" smtClean="0"/>
              <a:t>stenosis</a:t>
            </a:r>
            <a:r>
              <a:rPr lang="en-US" dirty="0" smtClean="0"/>
              <a:t> can be </a:t>
            </a:r>
            <a:r>
              <a:rPr lang="en-US" dirty="0" smtClean="0"/>
              <a:t>evaluated only </a:t>
            </a:r>
            <a:r>
              <a:rPr lang="en-US" dirty="0" smtClean="0"/>
              <a:t>by comparison to an </a:t>
            </a:r>
            <a:r>
              <a:rPr lang="en-US" dirty="0" err="1" smtClean="0"/>
              <a:t>adj</a:t>
            </a:r>
            <a:r>
              <a:rPr lang="en-US" dirty="0" smtClean="0"/>
              <a:t> </a:t>
            </a:r>
            <a:r>
              <a:rPr lang="en-US" dirty="0" err="1" smtClean="0"/>
              <a:t>acent</a:t>
            </a:r>
            <a:r>
              <a:rPr lang="en-US" dirty="0" smtClean="0"/>
              <a:t> reference segment </a:t>
            </a:r>
            <a:r>
              <a:rPr lang="en-US" dirty="0" smtClean="0"/>
              <a:t>that is </a:t>
            </a:r>
            <a:r>
              <a:rPr lang="en-US" dirty="0" smtClean="0"/>
              <a:t>presumed to be free of disease.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457200" y="228600"/>
            <a:ext cx="8229600" cy="640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SOLVE IT</a:t>
            </a:r>
            <a:endParaRPr lang="en-US" dirty="0"/>
          </a:p>
        </p:txBody>
      </p:sp>
      <p:sp>
        <p:nvSpPr>
          <p:cNvPr id="7" name="Content Placeholder 6"/>
          <p:cNvSpPr>
            <a:spLocks noGrp="1"/>
          </p:cNvSpPr>
          <p:nvPr>
            <p:ph idx="1"/>
          </p:nvPr>
        </p:nvSpPr>
        <p:spPr/>
        <p:txBody>
          <a:bodyPr>
            <a:normAutofit fontScale="92500" lnSpcReduction="10000"/>
          </a:bodyPr>
          <a:lstStyle/>
          <a:p>
            <a:r>
              <a:rPr lang="en-US" dirty="0" smtClean="0"/>
              <a:t> </a:t>
            </a:r>
            <a:r>
              <a:rPr lang="en-US" dirty="0" smtClean="0"/>
              <a:t>Multiple </a:t>
            </a:r>
            <a:r>
              <a:rPr lang="en-US" dirty="0" smtClean="0"/>
              <a:t>projection with different angle</a:t>
            </a:r>
          </a:p>
          <a:p>
            <a:r>
              <a:rPr lang="en-US" dirty="0" smtClean="0"/>
              <a:t> </a:t>
            </a:r>
            <a:r>
              <a:rPr lang="en-US" dirty="0" smtClean="0"/>
              <a:t>Have a sense of normal caliber of major </a:t>
            </a:r>
            <a:r>
              <a:rPr lang="en-US" dirty="0" smtClean="0"/>
              <a:t>coronaries</a:t>
            </a:r>
            <a:endParaRPr lang="en-US" dirty="0" smtClean="0"/>
          </a:p>
          <a:p>
            <a:pPr>
              <a:buFont typeface="Wingdings" pitchFamily="2" charset="2"/>
              <a:buChar char="Ø"/>
            </a:pPr>
            <a:r>
              <a:rPr lang="en-US" dirty="0" smtClean="0"/>
              <a:t> </a:t>
            </a:r>
            <a:r>
              <a:rPr lang="en-US" sz="2400" dirty="0" smtClean="0"/>
              <a:t>4.5 ± 0.5 </a:t>
            </a:r>
            <a:r>
              <a:rPr lang="en-US" sz="2400" dirty="0" smtClean="0"/>
              <a:t>mm for the left main</a:t>
            </a:r>
            <a:r>
              <a:rPr lang="en-US" sz="2400" dirty="0" smtClean="0"/>
              <a:t>,</a:t>
            </a:r>
          </a:p>
          <a:p>
            <a:pPr>
              <a:buFont typeface="Wingdings" pitchFamily="2" charset="2"/>
              <a:buChar char="Ø"/>
            </a:pPr>
            <a:r>
              <a:rPr lang="en-US" sz="2400" dirty="0" smtClean="0"/>
              <a:t> 3.7 ± 0.4 </a:t>
            </a:r>
            <a:r>
              <a:rPr lang="en-US" sz="2400" dirty="0" smtClean="0"/>
              <a:t>mm for the </a:t>
            </a:r>
            <a:r>
              <a:rPr lang="en-US" sz="2400" dirty="0" smtClean="0"/>
              <a:t>left anterior </a:t>
            </a:r>
            <a:r>
              <a:rPr lang="en-US" sz="2400" dirty="0" smtClean="0"/>
              <a:t>descending, </a:t>
            </a:r>
            <a:endParaRPr lang="en-US" sz="2400" dirty="0" smtClean="0"/>
          </a:p>
          <a:p>
            <a:pPr>
              <a:buFont typeface="Wingdings" pitchFamily="2" charset="2"/>
              <a:buChar char="Ø"/>
            </a:pPr>
            <a:r>
              <a:rPr lang="en-US" sz="2400" dirty="0" smtClean="0"/>
              <a:t>3.4 ± 0.5 </a:t>
            </a:r>
            <a:r>
              <a:rPr lang="en-US" sz="2400" dirty="0" smtClean="0"/>
              <a:t>mm for a </a:t>
            </a:r>
            <a:r>
              <a:rPr lang="en-US" sz="2400" dirty="0" err="1" smtClean="0"/>
              <a:t>nondominant</a:t>
            </a:r>
            <a:r>
              <a:rPr lang="en-US" sz="2400" dirty="0" smtClean="0"/>
              <a:t> </a:t>
            </a:r>
            <a:r>
              <a:rPr lang="en-US" sz="2400" dirty="0" smtClean="0"/>
              <a:t>versus 4.2 ± 0.6 </a:t>
            </a:r>
            <a:r>
              <a:rPr lang="en-US" sz="2400" dirty="0" smtClean="0"/>
              <a:t>mm for a dominant circumflex, and </a:t>
            </a:r>
            <a:endParaRPr lang="en-US" sz="2400" dirty="0" smtClean="0"/>
          </a:p>
          <a:p>
            <a:pPr>
              <a:buFont typeface="Wingdings" pitchFamily="2" charset="2"/>
              <a:buChar char="Ø"/>
            </a:pPr>
            <a:r>
              <a:rPr lang="en-US" sz="2400" dirty="0" smtClean="0"/>
              <a:t>3.9 ± 0.6 mm </a:t>
            </a:r>
            <a:r>
              <a:rPr lang="en-US" sz="2400" dirty="0" smtClean="0"/>
              <a:t>for a dominant versus </a:t>
            </a:r>
            <a:r>
              <a:rPr lang="en-US" sz="2400" dirty="0" smtClean="0"/>
              <a:t>2.8 ± 0.5 </a:t>
            </a:r>
            <a:r>
              <a:rPr lang="en-US" sz="2400" dirty="0" smtClean="0"/>
              <a:t>mm for a </a:t>
            </a:r>
            <a:r>
              <a:rPr lang="en-US" sz="2400" dirty="0" err="1" smtClean="0"/>
              <a:t>nondominant</a:t>
            </a:r>
            <a:r>
              <a:rPr lang="en-US" sz="2400" dirty="0" smtClean="0"/>
              <a:t> </a:t>
            </a:r>
            <a:r>
              <a:rPr lang="en-US" sz="2400" dirty="0" smtClean="0"/>
              <a:t>right coronary artery.</a:t>
            </a:r>
          </a:p>
          <a:p>
            <a:r>
              <a:rPr lang="en-US" sz="2400" dirty="0" smtClean="0"/>
              <a:t>IVUS examination</a:t>
            </a:r>
          </a:p>
          <a:p>
            <a:r>
              <a:rPr lang="en-US" dirty="0" smtClean="0"/>
              <a:t>Functional </a:t>
            </a:r>
            <a:r>
              <a:rPr lang="en-US" dirty="0" smtClean="0"/>
              <a:t>study; CFR, FFR</a:t>
            </a:r>
            <a:endParaRPr lang="en-US" dirty="0" smtClean="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smtClean="0"/>
              <a:t>Lesion length</a:t>
            </a:r>
          </a:p>
          <a:p>
            <a:pPr marL="514350" indent="-514350">
              <a:buFont typeface="+mj-lt"/>
              <a:buAutoNum type="arabicPeriod"/>
            </a:pPr>
            <a:r>
              <a:rPr lang="en-US" dirty="0" smtClean="0"/>
              <a:t>- Discrete: &lt;10 mm in length</a:t>
            </a:r>
          </a:p>
          <a:p>
            <a:pPr marL="514350" indent="-514350">
              <a:buFont typeface="+mj-lt"/>
              <a:buAutoNum type="arabicPeriod"/>
            </a:pPr>
            <a:r>
              <a:rPr lang="en-US" dirty="0" smtClean="0"/>
              <a:t>- Tubular: 10~20 mm in length</a:t>
            </a:r>
          </a:p>
          <a:p>
            <a:pPr marL="514350" indent="-514350">
              <a:buFont typeface="+mj-lt"/>
              <a:buAutoNum type="arabicPeriod"/>
            </a:pPr>
            <a:r>
              <a:rPr lang="en-US" dirty="0" smtClean="0"/>
              <a:t>- Diffuse: &gt;20 mm in </a:t>
            </a:r>
            <a:r>
              <a:rPr lang="en-US" dirty="0" smtClean="0"/>
              <a:t>length</a:t>
            </a:r>
          </a:p>
          <a:p>
            <a:r>
              <a:rPr lang="en-US" dirty="0" smtClean="0"/>
              <a:t>Eccentricity</a:t>
            </a:r>
          </a:p>
          <a:p>
            <a:pPr marL="514350" indent="-514350">
              <a:buFont typeface="+mj-lt"/>
              <a:buAutoNum type="arabicPeriod"/>
            </a:pPr>
            <a:r>
              <a:rPr lang="en-US" dirty="0" smtClean="0"/>
              <a:t>Concentric</a:t>
            </a:r>
          </a:p>
          <a:p>
            <a:pPr marL="514350" indent="-514350">
              <a:buFont typeface="+mj-lt"/>
              <a:buAutoNum type="arabicPeriod"/>
            </a:pPr>
            <a:r>
              <a:rPr lang="en-US" dirty="0" smtClean="0"/>
              <a:t>eccentric</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Arrangement of the lesion</a:t>
            </a:r>
          </a:p>
          <a:p>
            <a:pPr marL="514350" indent="-514350">
              <a:buFont typeface="+mj-lt"/>
              <a:buAutoNum type="arabicPeriod"/>
            </a:pPr>
            <a:r>
              <a:rPr lang="en-US" dirty="0" smtClean="0"/>
              <a:t>- Tandem; two lesions located within one balloon length</a:t>
            </a:r>
          </a:p>
          <a:p>
            <a:pPr marL="514350" indent="-514350">
              <a:buFont typeface="+mj-lt"/>
              <a:buAutoNum type="arabicPeriod"/>
            </a:pPr>
            <a:r>
              <a:rPr lang="en-US" dirty="0" smtClean="0"/>
              <a:t>- Sequential; two lesions located at a distance </a:t>
            </a:r>
            <a:r>
              <a:rPr lang="en-US" dirty="0" smtClean="0"/>
              <a:t>longer than </a:t>
            </a:r>
            <a:r>
              <a:rPr lang="en-US" dirty="0" smtClean="0"/>
              <a:t>the </a:t>
            </a:r>
            <a:r>
              <a:rPr lang="en-US" dirty="0" smtClean="0"/>
              <a:t>balloon</a:t>
            </a:r>
          </a:p>
          <a:p>
            <a:r>
              <a:rPr lang="en-US" dirty="0" smtClean="0"/>
              <a:t>Contour</a:t>
            </a:r>
          </a:p>
          <a:p>
            <a:pPr marL="514350" indent="-514350">
              <a:buFont typeface="+mj-lt"/>
              <a:buAutoNum type="arabicPeriod"/>
            </a:pPr>
            <a:r>
              <a:rPr lang="en-US" dirty="0" smtClean="0"/>
              <a:t>- Smooth vs. Irregular</a:t>
            </a:r>
          </a:p>
          <a:p>
            <a:pPr marL="514350" indent="-514350">
              <a:buFont typeface="+mj-lt"/>
              <a:buAutoNum type="arabicPeriod"/>
            </a:pPr>
            <a:r>
              <a:rPr lang="en-US" dirty="0" smtClean="0"/>
              <a:t>- Ulceration; lesions with a small crater consisting of </a:t>
            </a:r>
            <a:r>
              <a:rPr lang="en-US" dirty="0" smtClean="0"/>
              <a:t>a discrete </a:t>
            </a:r>
            <a:r>
              <a:rPr lang="en-US" dirty="0" smtClean="0"/>
              <a:t>luminal widening in the area of </a:t>
            </a:r>
            <a:r>
              <a:rPr lang="en-US" dirty="0" err="1" smtClean="0"/>
              <a:t>stenosis</a:t>
            </a:r>
            <a:r>
              <a:rPr lang="en-US" dirty="0" smtClean="0"/>
              <a:t>.</a:t>
            </a:r>
          </a:p>
          <a:p>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PROXIMAL VESSEL TORTOUSITY</a:t>
            </a:r>
            <a:endParaRPr lang="en-US" dirty="0" smtClean="0"/>
          </a:p>
          <a:p>
            <a:pPr>
              <a:buNone/>
            </a:pPr>
            <a:r>
              <a:rPr lang="en-US" dirty="0" smtClean="0"/>
              <a:t>       • </a:t>
            </a:r>
            <a:r>
              <a:rPr lang="en-US" dirty="0" smtClean="0"/>
              <a:t>Number of &gt;75º bends to reach the </a:t>
            </a:r>
            <a:r>
              <a:rPr lang="en-US" dirty="0" smtClean="0"/>
              <a:t>lesion</a:t>
            </a:r>
          </a:p>
          <a:p>
            <a:pPr>
              <a:buNone/>
            </a:pPr>
            <a:r>
              <a:rPr lang="en-US" dirty="0" smtClean="0"/>
              <a:t> </a:t>
            </a:r>
            <a:r>
              <a:rPr lang="en-US" dirty="0" smtClean="0"/>
              <a:t>                 - </a:t>
            </a:r>
            <a:r>
              <a:rPr lang="en-US" dirty="0" smtClean="0"/>
              <a:t>None</a:t>
            </a:r>
          </a:p>
          <a:p>
            <a:pPr>
              <a:buNone/>
            </a:pPr>
            <a:r>
              <a:rPr lang="en-US" dirty="0" smtClean="0"/>
              <a:t>                  - Mild - one </a:t>
            </a:r>
            <a:r>
              <a:rPr lang="en-US" dirty="0" smtClean="0"/>
              <a:t>bends</a:t>
            </a:r>
          </a:p>
          <a:p>
            <a:pPr>
              <a:buNone/>
            </a:pPr>
            <a:r>
              <a:rPr lang="en-US" dirty="0" smtClean="0"/>
              <a:t>                  - Moderate - two </a:t>
            </a:r>
            <a:r>
              <a:rPr lang="en-US" dirty="0" smtClean="0"/>
              <a:t>bends</a:t>
            </a:r>
          </a:p>
          <a:p>
            <a:pPr>
              <a:buNone/>
            </a:pPr>
            <a:r>
              <a:rPr lang="en-US" dirty="0" smtClean="0"/>
              <a:t>                  - Severe - </a:t>
            </a:r>
            <a:r>
              <a:rPr lang="en-US" dirty="0" smtClean="0"/>
              <a:t>≥ three bends</a:t>
            </a:r>
          </a:p>
          <a:p>
            <a:r>
              <a:rPr lang="en-US" dirty="0" smtClean="0"/>
              <a:t>LESION ANGULATION</a:t>
            </a:r>
            <a:endParaRPr lang="en-US" dirty="0" smtClean="0"/>
          </a:p>
          <a:p>
            <a:pPr>
              <a:buNone/>
            </a:pPr>
            <a:r>
              <a:rPr lang="en-US" dirty="0" smtClean="0"/>
              <a:t>                  - None/Mild - </a:t>
            </a:r>
            <a:r>
              <a:rPr lang="en-US" dirty="0" smtClean="0"/>
              <a:t>lesion located on a straight segment or </a:t>
            </a:r>
            <a:r>
              <a:rPr lang="en-US" dirty="0" smtClean="0"/>
              <a:t>a bend </a:t>
            </a:r>
            <a:r>
              <a:rPr lang="en-US" dirty="0" smtClean="0"/>
              <a:t>&lt;45º</a:t>
            </a:r>
          </a:p>
          <a:p>
            <a:pPr>
              <a:buNone/>
            </a:pPr>
            <a:r>
              <a:rPr lang="en-US" dirty="0" smtClean="0"/>
              <a:t>                  - </a:t>
            </a:r>
            <a:r>
              <a:rPr lang="en-US" dirty="0" smtClean="0"/>
              <a:t>Moderate; 45º~90º bend</a:t>
            </a:r>
          </a:p>
          <a:p>
            <a:pPr>
              <a:buNone/>
            </a:pPr>
            <a:r>
              <a:rPr lang="en-US" dirty="0" smtClean="0"/>
              <a:t>                  - </a:t>
            </a:r>
            <a:r>
              <a:rPr lang="en-US" dirty="0" smtClean="0"/>
              <a:t>Severe; bend &gt;</a:t>
            </a:r>
            <a:r>
              <a:rPr lang="en-US" dirty="0" smtClean="0"/>
              <a:t>90º</a:t>
            </a:r>
            <a:endParaRPr lang="en-US" dirty="0" smtClean="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normAutofit fontScale="77500" lnSpcReduction="20000"/>
          </a:bodyPr>
          <a:lstStyle/>
          <a:p>
            <a:r>
              <a:rPr lang="en-US" dirty="0" smtClean="0"/>
              <a:t>CALCIFICATIONS</a:t>
            </a:r>
            <a:endParaRPr lang="en-US" dirty="0" smtClean="0"/>
          </a:p>
          <a:p>
            <a:r>
              <a:rPr lang="en-US" dirty="0" smtClean="0"/>
              <a:t>- None</a:t>
            </a:r>
          </a:p>
          <a:p>
            <a:r>
              <a:rPr lang="en-US" dirty="0" smtClean="0"/>
              <a:t>- Mild; densities noted only after contrast injection</a:t>
            </a:r>
          </a:p>
          <a:p>
            <a:r>
              <a:rPr lang="en-US" dirty="0" smtClean="0"/>
              <a:t>- Moderate; densities noted only with cardiac </a:t>
            </a:r>
            <a:r>
              <a:rPr lang="en-US" dirty="0" smtClean="0"/>
              <a:t>motion prior </a:t>
            </a:r>
            <a:r>
              <a:rPr lang="en-US" dirty="0" smtClean="0"/>
              <a:t>to contrast injection</a:t>
            </a:r>
          </a:p>
          <a:p>
            <a:r>
              <a:rPr lang="en-US" dirty="0" smtClean="0"/>
              <a:t>- Severe; </a:t>
            </a:r>
            <a:r>
              <a:rPr lang="en-US" dirty="0" err="1" smtClean="0"/>
              <a:t>radiopacities</a:t>
            </a:r>
            <a:r>
              <a:rPr lang="en-US" dirty="0" smtClean="0"/>
              <a:t> noted without cardiac </a:t>
            </a:r>
            <a:r>
              <a:rPr lang="en-US" dirty="0" smtClean="0"/>
              <a:t>motion prior </a:t>
            </a:r>
            <a:r>
              <a:rPr lang="en-US" dirty="0" smtClean="0"/>
              <a:t>to contrast injection</a:t>
            </a:r>
          </a:p>
          <a:p>
            <a:pPr>
              <a:buNone/>
            </a:pPr>
            <a:r>
              <a:rPr lang="en-US" dirty="0" smtClean="0"/>
              <a:t>THROMBUS</a:t>
            </a:r>
            <a:endParaRPr lang="en-US" dirty="0" smtClean="0"/>
          </a:p>
          <a:p>
            <a:r>
              <a:rPr lang="en-US" dirty="0" smtClean="0"/>
              <a:t>- Discrete, </a:t>
            </a:r>
            <a:r>
              <a:rPr lang="en-US" dirty="0" err="1" smtClean="0"/>
              <a:t>intraluminal</a:t>
            </a:r>
            <a:r>
              <a:rPr lang="en-US" dirty="0" smtClean="0"/>
              <a:t> filling defect is noted with </a:t>
            </a:r>
            <a:r>
              <a:rPr lang="en-US" dirty="0" smtClean="0"/>
              <a:t>defined borders </a:t>
            </a:r>
            <a:r>
              <a:rPr lang="en-US" dirty="0" smtClean="0"/>
              <a:t>and is largely separated from the adjacent wall</a:t>
            </a:r>
          </a:p>
          <a:p>
            <a:r>
              <a:rPr lang="en-US" dirty="0" smtClean="0"/>
              <a:t>- Contrast staining may or may not be </a:t>
            </a:r>
            <a:r>
              <a:rPr lang="en-US" dirty="0" smtClean="0"/>
              <a:t>present</a:t>
            </a:r>
            <a:endParaRPr lang="en-US" dirty="0"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smtClean="0"/>
              <a:t>OSTIAL LESION</a:t>
            </a:r>
            <a:endParaRPr lang="en-US" dirty="0" smtClean="0"/>
          </a:p>
          <a:p>
            <a:r>
              <a:rPr lang="en-US" dirty="0" smtClean="0"/>
              <a:t>• Origin of the lesion ≤ 3mm of the vessel origin</a:t>
            </a:r>
          </a:p>
          <a:p>
            <a:pPr>
              <a:buNone/>
            </a:pPr>
            <a:r>
              <a:rPr lang="en-US" dirty="0" smtClean="0"/>
              <a:t>          - </a:t>
            </a:r>
            <a:r>
              <a:rPr lang="en-US" dirty="0" err="1" smtClean="0"/>
              <a:t>Aorto-ostial</a:t>
            </a:r>
            <a:r>
              <a:rPr lang="en-US" dirty="0" smtClean="0"/>
              <a:t> </a:t>
            </a:r>
            <a:r>
              <a:rPr lang="en-US" dirty="0" smtClean="0"/>
              <a:t>- </a:t>
            </a:r>
            <a:r>
              <a:rPr lang="en-US" altLang="ko-KR" dirty="0" smtClean="0"/>
              <a:t>(</a:t>
            </a:r>
            <a:r>
              <a:rPr lang="en-US" dirty="0" smtClean="0"/>
              <a:t>LMCA</a:t>
            </a:r>
            <a:r>
              <a:rPr lang="en-US" dirty="0" smtClean="0"/>
              <a:t>, </a:t>
            </a:r>
            <a:r>
              <a:rPr lang="en-US" dirty="0" err="1" smtClean="0"/>
              <a:t>pRCA</a:t>
            </a:r>
            <a:r>
              <a:rPr lang="en-US" dirty="0" smtClean="0"/>
              <a:t>)</a:t>
            </a:r>
          </a:p>
          <a:p>
            <a:pPr>
              <a:buNone/>
            </a:pPr>
            <a:r>
              <a:rPr lang="en-US" dirty="0" smtClean="0"/>
              <a:t>          - Branch-</a:t>
            </a:r>
            <a:r>
              <a:rPr lang="en-US" dirty="0" err="1" smtClean="0"/>
              <a:t>ostial</a:t>
            </a:r>
            <a:r>
              <a:rPr lang="en-US" dirty="0" smtClean="0"/>
              <a:t> - major </a:t>
            </a:r>
            <a:r>
              <a:rPr lang="en-US" dirty="0" err="1" smtClean="0"/>
              <a:t>epicardial</a:t>
            </a:r>
            <a:r>
              <a:rPr lang="en-US" dirty="0" smtClean="0"/>
              <a:t> artery</a:t>
            </a:r>
            <a:endParaRPr lang="ko-KR" altLang="en-US" dirty="0" smtClean="0"/>
          </a:p>
          <a:p>
            <a:pPr>
              <a:buNone/>
            </a:pPr>
            <a:r>
              <a:rPr lang="en-US" dirty="0" smtClean="0"/>
              <a:t>                           LAD </a:t>
            </a:r>
            <a:r>
              <a:rPr lang="en-US" dirty="0" smtClean="0"/>
              <a:t>&amp; </a:t>
            </a:r>
            <a:r>
              <a:rPr lang="en-US" dirty="0" err="1" smtClean="0"/>
              <a:t>LCx</a:t>
            </a:r>
            <a:r>
              <a:rPr lang="en-US" dirty="0" smtClean="0"/>
              <a:t> </a:t>
            </a:r>
            <a:r>
              <a:rPr lang="en-US" dirty="0" err="1" smtClean="0"/>
              <a:t>os</a:t>
            </a:r>
            <a:endParaRPr lang="en-US" dirty="0" smtClean="0"/>
          </a:p>
          <a:p>
            <a:pPr>
              <a:buNone/>
            </a:pPr>
            <a:r>
              <a:rPr lang="en-US" dirty="0" smtClean="0"/>
              <a:t>                           </a:t>
            </a:r>
            <a:r>
              <a:rPr lang="en-US" dirty="0" err="1" smtClean="0"/>
              <a:t>Dx</a:t>
            </a:r>
            <a:r>
              <a:rPr lang="en-US" dirty="0" smtClean="0"/>
              <a:t> </a:t>
            </a:r>
            <a:r>
              <a:rPr lang="en-US" dirty="0" err="1" smtClean="0"/>
              <a:t>os</a:t>
            </a:r>
            <a:endParaRPr lang="en-US" dirty="0" smtClean="0"/>
          </a:p>
          <a:p>
            <a:pPr>
              <a:buNone/>
            </a:pPr>
            <a:r>
              <a:rPr lang="en-US" dirty="0" smtClean="0"/>
              <a:t>                           OM </a:t>
            </a:r>
            <a:r>
              <a:rPr lang="en-US" dirty="0" err="1" smtClean="0"/>
              <a:t>os</a:t>
            </a:r>
            <a:endParaRPr lang="en-US" dirty="0" smtClean="0"/>
          </a:p>
          <a:p>
            <a:pPr>
              <a:buNone/>
            </a:pPr>
            <a:r>
              <a:rPr lang="en-US" dirty="0" smtClean="0"/>
              <a:t>                           PDA </a:t>
            </a:r>
            <a:r>
              <a:rPr lang="en-US" dirty="0" smtClean="0"/>
              <a:t>and PL </a:t>
            </a:r>
            <a:r>
              <a:rPr lang="en-US" dirty="0" err="1" smtClean="0"/>
              <a:t>os</a:t>
            </a:r>
            <a:endParaRPr lang="en-US" dirty="0" smtClean="0"/>
          </a:p>
          <a:p>
            <a:pPr>
              <a:buNone/>
            </a:pPr>
            <a:endParaRPr lang="en-US" dirty="0" smtClean="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Coronary Collateral Circulation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a:t>
            </a:r>
            <a:r>
              <a:rPr lang="en-US" dirty="0" smtClean="0"/>
              <a:t>asic </a:t>
            </a:r>
            <a:r>
              <a:rPr lang="en-US" dirty="0" smtClean="0"/>
              <a:t>principle </a:t>
            </a:r>
            <a:r>
              <a:rPr lang="en-US" dirty="0" smtClean="0"/>
              <a:t>of CAG - evident </a:t>
            </a:r>
            <a:r>
              <a:rPr lang="en-US" dirty="0" smtClean="0"/>
              <a:t>blood supply to all portions </a:t>
            </a:r>
            <a:r>
              <a:rPr lang="en-US" dirty="0" smtClean="0"/>
              <a:t>of the </a:t>
            </a:r>
            <a:r>
              <a:rPr lang="en-US" dirty="0" smtClean="0"/>
              <a:t>left ventricle </a:t>
            </a:r>
            <a:r>
              <a:rPr lang="en-US" dirty="0" smtClean="0"/>
              <a:t>.</a:t>
            </a:r>
          </a:p>
          <a:p>
            <a:r>
              <a:rPr lang="en-US" dirty="0" smtClean="0"/>
              <a:t>These occluded or severely </a:t>
            </a:r>
            <a:r>
              <a:rPr lang="en-US" dirty="0" err="1" smtClean="0"/>
              <a:t>stenotic</a:t>
            </a:r>
            <a:r>
              <a:rPr lang="en-US" dirty="0" smtClean="0"/>
              <a:t> </a:t>
            </a:r>
            <a:r>
              <a:rPr lang="en-US" dirty="0" smtClean="0"/>
              <a:t>vessels will </a:t>
            </a:r>
            <a:r>
              <a:rPr lang="en-US" dirty="0" smtClean="0"/>
              <a:t>frequently be seen to fill late in the </a:t>
            </a:r>
            <a:r>
              <a:rPr lang="en-US" dirty="0" smtClean="0"/>
              <a:t>injection </a:t>
            </a:r>
            <a:r>
              <a:rPr lang="en-US" dirty="0" smtClean="0"/>
              <a:t>by </a:t>
            </a:r>
            <a:r>
              <a:rPr lang="en-US" dirty="0" err="1" smtClean="0"/>
              <a:t>antegrade</a:t>
            </a:r>
            <a:r>
              <a:rPr lang="en-US" dirty="0" smtClean="0"/>
              <a:t>(so-called </a:t>
            </a:r>
            <a:r>
              <a:rPr lang="en-US" dirty="0" smtClean="0"/>
              <a:t>bridging) collaterals or collaterals that </a:t>
            </a:r>
            <a:r>
              <a:rPr lang="en-US" dirty="0" smtClean="0"/>
              <a:t>originate from </a:t>
            </a:r>
            <a:r>
              <a:rPr lang="en-US" dirty="0" smtClean="0"/>
              <a:t>the same (intracoronary) or an </a:t>
            </a:r>
            <a:r>
              <a:rPr lang="en-US" dirty="0" smtClean="0"/>
              <a:t>adjacent </a:t>
            </a:r>
            <a:r>
              <a:rPr lang="en-US" dirty="0" smtClean="0"/>
              <a:t>(</a:t>
            </a:r>
            <a:r>
              <a:rPr lang="en-US" dirty="0" err="1" smtClean="0"/>
              <a:t>intercoronary</a:t>
            </a:r>
            <a:r>
              <a:rPr lang="en-US" dirty="0" smtClean="0"/>
              <a:t>)vessel.</a:t>
            </a:r>
          </a:p>
          <a:p>
            <a:r>
              <a:rPr lang="en-US" dirty="0" smtClean="0"/>
              <a:t>Be </a:t>
            </a:r>
            <a:r>
              <a:rPr lang="en-US" dirty="0" err="1" smtClean="0"/>
              <a:t>carefull</a:t>
            </a:r>
            <a:r>
              <a:rPr lang="en-US" dirty="0" smtClean="0"/>
              <a:t> - </a:t>
            </a:r>
            <a:r>
              <a:rPr lang="en-US" dirty="0" smtClean="0"/>
              <a:t>collaterals may be the vascular supply to an organized </a:t>
            </a:r>
            <a:r>
              <a:rPr lang="en-US" dirty="0" smtClean="0"/>
              <a:t>thrombus(in </a:t>
            </a:r>
            <a:r>
              <a:rPr lang="en-US" dirty="0" smtClean="0"/>
              <a:t>the left ventricle or left atrium) or a cardiac tumor.</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RCA OCCLUSION</a:t>
            </a:r>
            <a:endParaRPr lang="en-US" dirty="0"/>
          </a:p>
        </p:txBody>
      </p:sp>
      <p:pic>
        <p:nvPicPr>
          <p:cNvPr id="11270" name="Picture 6"/>
          <p:cNvPicPr>
            <a:picLocks noGrp="1" noChangeAspect="1" noChangeArrowheads="1"/>
          </p:cNvPicPr>
          <p:nvPr>
            <p:ph idx="1"/>
          </p:nvPr>
        </p:nvPicPr>
        <p:blipFill>
          <a:blip r:embed="rId2"/>
          <a:srcRect/>
          <a:stretch>
            <a:fillRect/>
          </a:stretch>
        </p:blipFill>
        <p:spPr bwMode="auto">
          <a:xfrm>
            <a:off x="228600" y="914400"/>
            <a:ext cx="8763000" cy="5943600"/>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LAD OCCLUSION</a:t>
            </a:r>
            <a:endParaRPr lang="en-US" dirty="0"/>
          </a:p>
        </p:txBody>
      </p:sp>
      <p:pic>
        <p:nvPicPr>
          <p:cNvPr id="12290" name="Picture 2"/>
          <p:cNvPicPr>
            <a:picLocks noGrp="1" noChangeAspect="1" noChangeArrowheads="1"/>
          </p:cNvPicPr>
          <p:nvPr>
            <p:ph idx="1"/>
          </p:nvPr>
        </p:nvPicPr>
        <p:blipFill>
          <a:blip r:embed="rId2"/>
          <a:srcRect/>
          <a:stretch>
            <a:fillRect/>
          </a:stretch>
        </p:blipFill>
        <p:spPr bwMode="auto">
          <a:xfrm>
            <a:off x="457200" y="838200"/>
            <a:ext cx="8229600" cy="6019800"/>
          </a:xfrm>
          <a:prstGeom prst="rect">
            <a:avLst/>
          </a:prstGeom>
          <a:noFill/>
          <a:ln w="9525">
            <a:noFill/>
            <a:miter lim="800000"/>
            <a:headEnd/>
            <a:tailEnd/>
          </a:ln>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smtClean="0"/>
              <a:t>In the early years , coronary angiography used to be performed using the brachial artery </a:t>
            </a:r>
            <a:r>
              <a:rPr lang="en-US" dirty="0" err="1" smtClean="0"/>
              <a:t>cutdown</a:t>
            </a:r>
            <a:r>
              <a:rPr lang="en-US" dirty="0" smtClean="0"/>
              <a:t> approach.</a:t>
            </a:r>
          </a:p>
          <a:p>
            <a:r>
              <a:rPr lang="en-US" dirty="0" smtClean="0"/>
              <a:t>The development of </a:t>
            </a:r>
            <a:r>
              <a:rPr lang="en-US" dirty="0" err="1" smtClean="0"/>
              <a:t>preshaped</a:t>
            </a:r>
            <a:r>
              <a:rPr lang="en-US" dirty="0" smtClean="0"/>
              <a:t> catheters and advancements in vascular access techniques have led to a progressive adoption of the </a:t>
            </a:r>
            <a:r>
              <a:rPr lang="en-US" dirty="0" err="1" smtClean="0"/>
              <a:t>percutaneous</a:t>
            </a:r>
            <a:r>
              <a:rPr lang="en-US" dirty="0" smtClean="0"/>
              <a:t> approach from the femoral, brachial, or radial artery.</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Bifurcation lesion</a:t>
            </a:r>
            <a:endParaRPr lang="en-US" dirty="0"/>
          </a:p>
        </p:txBody>
      </p:sp>
      <p:pic>
        <p:nvPicPr>
          <p:cNvPr id="8194" name="Picture 2"/>
          <p:cNvPicPr>
            <a:picLocks noGrp="1" noChangeAspect="1" noChangeArrowheads="1"/>
          </p:cNvPicPr>
          <p:nvPr>
            <p:ph idx="1"/>
          </p:nvPr>
        </p:nvPicPr>
        <p:blipFill>
          <a:blip r:embed="rId2"/>
          <a:srcRect/>
          <a:stretch>
            <a:fillRect/>
          </a:stretch>
        </p:blipFill>
        <p:spPr bwMode="auto">
          <a:xfrm>
            <a:off x="1445285" y="1600200"/>
            <a:ext cx="6253430" cy="4525963"/>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srcRect/>
          <a:stretch>
            <a:fillRect/>
          </a:stretch>
        </p:blipFill>
        <p:spPr bwMode="auto">
          <a:xfrm>
            <a:off x="1414250" y="1600200"/>
            <a:ext cx="6315499" cy="4525963"/>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1600200"/>
            <a:ext cx="2438400" cy="4525963"/>
          </a:xfrm>
        </p:spPr>
        <p:txBody>
          <a:bodyPr>
            <a:normAutofit fontScale="92500" lnSpcReduction="20000"/>
          </a:bodyPr>
          <a:lstStyle/>
          <a:p>
            <a:r>
              <a:rPr lang="en-US" dirty="0" smtClean="0"/>
              <a:t>Total occlusion</a:t>
            </a:r>
          </a:p>
          <a:p>
            <a:pPr>
              <a:buNone/>
            </a:pPr>
            <a:r>
              <a:rPr lang="en-US" dirty="0" smtClean="0"/>
              <a:t>             TIMI 0 or 1 &amp;Duration-usually more than 3 months</a:t>
            </a:r>
          </a:p>
          <a:p>
            <a:pPr>
              <a:buNone/>
            </a:pPr>
            <a:r>
              <a:rPr lang="en-US" dirty="0" smtClean="0"/>
              <a:t>Angiographic predictor of PCI success/failure</a:t>
            </a:r>
            <a:endParaRPr lang="en-US" dirty="0"/>
          </a:p>
        </p:txBody>
      </p:sp>
      <p:pic>
        <p:nvPicPr>
          <p:cNvPr id="6146" name="Picture 2"/>
          <p:cNvPicPr>
            <a:picLocks noGrp="1" noChangeAspect="1" noChangeArrowheads="1"/>
          </p:cNvPicPr>
          <p:nvPr>
            <p:ph sz="half" idx="2"/>
          </p:nvPr>
        </p:nvPicPr>
        <p:blipFill>
          <a:blip r:embed="rId2"/>
          <a:srcRect/>
          <a:stretch>
            <a:fillRect/>
          </a:stretch>
        </p:blipFill>
        <p:spPr bwMode="auto">
          <a:xfrm>
            <a:off x="2819400" y="1600200"/>
            <a:ext cx="5867400" cy="5257800"/>
          </a:xfrm>
          <a:prstGeom prst="rect">
            <a:avLst/>
          </a:prstGeom>
          <a:noFill/>
          <a:ln w="9525">
            <a:noFill/>
            <a:miter lim="800000"/>
            <a:headEnd/>
            <a:tailEnd/>
          </a:ln>
          <a:effec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ACC/AHA lesion complexity score</a:t>
            </a:r>
            <a:endParaRPr lang="en-US" dirty="0"/>
          </a:p>
        </p:txBody>
      </p:sp>
      <p:sp>
        <p:nvSpPr>
          <p:cNvPr id="7" name="Content Placeholder 6"/>
          <p:cNvSpPr>
            <a:spLocks noGrp="1"/>
          </p:cNvSpPr>
          <p:nvPr>
            <p:ph idx="1"/>
          </p:nvPr>
        </p:nvSpPr>
        <p:spPr/>
        <p:txBody>
          <a:bodyPr/>
          <a:lstStyle/>
          <a:p>
            <a:endParaRPr lang="en-US"/>
          </a:p>
        </p:txBody>
      </p:sp>
      <p:pic>
        <p:nvPicPr>
          <p:cNvPr id="7172" name="Picture 4"/>
          <p:cNvPicPr>
            <a:picLocks noChangeAspect="1" noChangeArrowheads="1"/>
          </p:cNvPicPr>
          <p:nvPr/>
        </p:nvPicPr>
        <p:blipFill>
          <a:blip r:embed="rId2"/>
          <a:srcRect/>
          <a:stretch>
            <a:fillRect/>
          </a:stretch>
        </p:blipFill>
        <p:spPr bwMode="auto">
          <a:xfrm>
            <a:off x="457200" y="1143000"/>
            <a:ext cx="8229600" cy="5715000"/>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SYNTAX SCORE</a:t>
            </a:r>
            <a:endParaRPr lang="en-US" dirty="0"/>
          </a:p>
        </p:txBody>
      </p:sp>
      <p:sp>
        <p:nvSpPr>
          <p:cNvPr id="3" name="Content Placeholder 2"/>
          <p:cNvSpPr>
            <a:spLocks noGrp="1"/>
          </p:cNvSpPr>
          <p:nvPr>
            <p:ph idx="1"/>
          </p:nvPr>
        </p:nvSpPr>
        <p:spPr/>
        <p:txBody>
          <a:bodyPr/>
          <a:lstStyle/>
          <a:p>
            <a:r>
              <a:rPr lang="en-US" dirty="0" smtClean="0"/>
              <a:t>An angiographic tool grading the complexity of coronary artery disease</a:t>
            </a:r>
          </a:p>
          <a:p>
            <a:endParaRPr lang="en-US" dirty="0" smtClean="0"/>
          </a:p>
          <a:p>
            <a:r>
              <a:rPr lang="en-US" dirty="0" smtClean="0"/>
              <a:t>A semi-quantitative visual score that will help us to be aware of the anatomical complexity and to anticipate procedural difficulties</a:t>
            </a:r>
          </a:p>
          <a:p>
            <a:endParaRPr lang="en-US" dirty="0" smtClean="0"/>
          </a:p>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Users\dell\Desktop\778962-fig1.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t="3718" b="3866"/>
          <a:stretch/>
        </p:blipFill>
        <p:spPr bwMode="auto">
          <a:xfrm>
            <a:off x="457200" y="304800"/>
            <a:ext cx="8305800" cy="62484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457200" indent="-457200"/>
            <a:r>
              <a:rPr lang="en-US" dirty="0" smtClean="0"/>
              <a:t>Each lesion is assigned a numerical number and then sum of all lesions score for a patient is calculated to come up with  the final numerical SYNTAX score</a:t>
            </a:r>
          </a:p>
          <a:p>
            <a:endParaRPr lang="en-US" dirty="0" smtClean="0"/>
          </a:p>
          <a:p>
            <a:pPr marL="457200" indent="-457200"/>
            <a:r>
              <a:rPr lang="en-US" dirty="0" smtClean="0">
                <a:solidFill>
                  <a:srgbClr val="FFFF00"/>
                </a:solidFill>
              </a:rPr>
              <a:t>Patients are divided in 3 groups:</a:t>
            </a:r>
          </a:p>
          <a:p>
            <a:pPr marL="914400" lvl="1" indent="-457200">
              <a:buFont typeface="Arial" pitchFamily="34" charset="0"/>
              <a:buChar char="•"/>
            </a:pPr>
            <a:r>
              <a:rPr lang="en-US" sz="3200" dirty="0" smtClean="0"/>
              <a:t>Low &lt;22</a:t>
            </a:r>
          </a:p>
          <a:p>
            <a:pPr marL="914400" lvl="1" indent="-457200">
              <a:buFont typeface="Arial" pitchFamily="34" charset="0"/>
              <a:buChar char="•"/>
            </a:pPr>
            <a:r>
              <a:rPr lang="en-US" sz="3200" dirty="0" smtClean="0"/>
              <a:t>Intermediate 23-32</a:t>
            </a:r>
          </a:p>
          <a:p>
            <a:pPr marL="914400" lvl="1" indent="-457200">
              <a:buFont typeface="Arial" pitchFamily="34" charset="0"/>
              <a:buChar char="•"/>
            </a:pPr>
            <a:r>
              <a:rPr lang="en-US" sz="3200" dirty="0" smtClean="0"/>
              <a:t>High &gt;32</a:t>
            </a:r>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BIPLANE AND ROTATIONAL</a:t>
            </a:r>
            <a:br>
              <a:rPr lang="en-US" dirty="0" smtClean="0"/>
            </a:br>
            <a:r>
              <a:rPr lang="en-US" dirty="0" smtClean="0"/>
              <a:t>CORONARY </a:t>
            </a:r>
            <a:r>
              <a:rPr lang="en-US" dirty="0" smtClean="0"/>
              <a:t>ANGIOGRAPHY</a:t>
            </a:r>
            <a:endParaRPr lang="en-US" dirty="0"/>
          </a:p>
        </p:txBody>
      </p:sp>
      <p:sp>
        <p:nvSpPr>
          <p:cNvPr id="3" name="Content Placeholder 2"/>
          <p:cNvSpPr>
            <a:spLocks noGrp="1"/>
          </p:cNvSpPr>
          <p:nvPr>
            <p:ph idx="1"/>
          </p:nvPr>
        </p:nvSpPr>
        <p:spPr/>
        <p:txBody>
          <a:bodyPr>
            <a:normAutofit/>
          </a:bodyPr>
          <a:lstStyle/>
          <a:p>
            <a:r>
              <a:rPr lang="en-US" dirty="0" smtClean="0"/>
              <a:t>Biplane </a:t>
            </a:r>
            <a:r>
              <a:rPr lang="en-US" dirty="0" smtClean="0"/>
              <a:t>- by </a:t>
            </a:r>
            <a:r>
              <a:rPr lang="en-US" dirty="0" smtClean="0"/>
              <a:t>use of a </a:t>
            </a:r>
            <a:r>
              <a:rPr lang="en-US" dirty="0" smtClean="0"/>
              <a:t>biplane cardiac </a:t>
            </a:r>
            <a:r>
              <a:rPr lang="en-US" dirty="0" err="1" smtClean="0"/>
              <a:t>cath</a:t>
            </a:r>
            <a:r>
              <a:rPr lang="en-US" dirty="0" smtClean="0"/>
              <a:t> lab , and it involves obtaining two views during </a:t>
            </a:r>
            <a:r>
              <a:rPr lang="en-US" dirty="0" smtClean="0"/>
              <a:t>a single injection </a:t>
            </a:r>
            <a:r>
              <a:rPr lang="en-US" dirty="0" smtClean="0"/>
              <a:t>using the frontal and lateral planes </a:t>
            </a:r>
            <a:r>
              <a:rPr lang="en-US" dirty="0" smtClean="0"/>
              <a:t>positioned in </a:t>
            </a:r>
            <a:r>
              <a:rPr lang="en-US" dirty="0" smtClean="0"/>
              <a:t>orthogonal views . </a:t>
            </a:r>
            <a:endParaRPr lang="en-US" dirty="0" smtClean="0"/>
          </a:p>
          <a:p>
            <a:r>
              <a:rPr lang="en-US" dirty="0" smtClean="0"/>
              <a:t>Usually</a:t>
            </a:r>
            <a:r>
              <a:rPr lang="en-US" dirty="0" smtClean="0"/>
              <a:t>, the lateral plane is positioned </a:t>
            </a:r>
            <a:r>
              <a:rPr lang="en-US" dirty="0" smtClean="0"/>
              <a:t>in a </a:t>
            </a:r>
            <a:r>
              <a:rPr lang="en-US" dirty="0" smtClean="0"/>
              <a:t>left cranial or caudal view and the frontal plane is </a:t>
            </a:r>
            <a:r>
              <a:rPr lang="en-US" dirty="0" smtClean="0"/>
              <a:t>positioned in </a:t>
            </a:r>
            <a:r>
              <a:rPr lang="en-US" dirty="0" smtClean="0"/>
              <a:t>the </a:t>
            </a:r>
            <a:r>
              <a:rPr lang="en-US" dirty="0" err="1" smtClean="0"/>
              <a:t>contralateral</a:t>
            </a:r>
            <a:r>
              <a:rPr lang="en-US" dirty="0" smtClean="0"/>
              <a:t> cranial or caudal view (LAO </a:t>
            </a:r>
            <a:r>
              <a:rPr lang="en-US" dirty="0" smtClean="0"/>
              <a:t>cranial-RAO caudal).</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High-speed rotational angiography - Two rotations in caudal and cranial </a:t>
            </a:r>
            <a:r>
              <a:rPr lang="en-US" dirty="0" err="1" smtClean="0"/>
              <a:t>angula</a:t>
            </a:r>
            <a:r>
              <a:rPr lang="en-US" dirty="0" smtClean="0"/>
              <a:t> </a:t>
            </a:r>
            <a:r>
              <a:rPr lang="en-US" dirty="0" err="1" smtClean="0"/>
              <a:t>tion</a:t>
            </a:r>
            <a:r>
              <a:rPr lang="en-US" dirty="0" smtClean="0"/>
              <a:t> (LAO </a:t>
            </a:r>
            <a:r>
              <a:rPr lang="en-US" dirty="0" smtClean="0"/>
              <a:t>to RAO ) are usually performed for the left </a:t>
            </a:r>
            <a:r>
              <a:rPr lang="en-US" dirty="0" smtClean="0"/>
              <a:t>coronary artery </a:t>
            </a:r>
            <a:r>
              <a:rPr lang="en-US" dirty="0" smtClean="0"/>
              <a:t>system while a single rotation (LAO to RAO ) </a:t>
            </a:r>
            <a:r>
              <a:rPr lang="en-US" dirty="0" smtClean="0"/>
              <a:t>is usually </a:t>
            </a:r>
            <a:r>
              <a:rPr lang="en-US" dirty="0" smtClean="0"/>
              <a:t>performed for the right coronary artery system </a:t>
            </a:r>
            <a:r>
              <a:rPr lang="en-US" dirty="0" smtClean="0"/>
              <a:t>.</a:t>
            </a:r>
            <a:endParaRPr lang="en-US" dirty="0" smtClean="0"/>
          </a:p>
          <a:p>
            <a:r>
              <a:rPr lang="en-US" dirty="0" smtClean="0"/>
              <a:t>The newest technology has the ability to perform dual </a:t>
            </a:r>
            <a:r>
              <a:rPr lang="en-US" dirty="0" smtClean="0"/>
              <a:t>axis rotation </a:t>
            </a:r>
            <a:r>
              <a:rPr lang="en-US" dirty="0" smtClean="0"/>
              <a:t>(Dual Axis Rotational Coronary Angiography </a:t>
            </a:r>
            <a:r>
              <a:rPr lang="en-US" dirty="0" smtClean="0"/>
              <a:t>or DARA</a:t>
            </a:r>
            <a:r>
              <a:rPr lang="en-US" dirty="0" smtClean="0"/>
              <a:t>) , in which the c-arm is preprogrammed to make </a:t>
            </a:r>
            <a:r>
              <a:rPr lang="en-US" dirty="0" smtClean="0"/>
              <a:t>a single-run </a:t>
            </a:r>
            <a:r>
              <a:rPr lang="en-US" dirty="0" smtClean="0"/>
              <a:t>rotation along a curved </a:t>
            </a:r>
            <a:r>
              <a:rPr lang="en-US" dirty="0" smtClean="0"/>
              <a:t>trajectory </a:t>
            </a:r>
            <a:r>
              <a:rPr lang="en-US" dirty="0" smtClean="0"/>
              <a:t>around </a:t>
            </a:r>
            <a:r>
              <a:rPr lang="en-US" dirty="0" err="1" smtClean="0"/>
              <a:t>thepatient</a:t>
            </a:r>
            <a:r>
              <a:rPr lang="en-US" dirty="0" smtClean="0"/>
              <a:t>, acquiring all the views in a single rotation</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MISTAKE </a:t>
            </a:r>
            <a:r>
              <a:rPr lang="sv-SE" dirty="0" smtClean="0"/>
              <a:t>S IN </a:t>
            </a:r>
            <a:r>
              <a:rPr lang="sv-SE" dirty="0" smtClean="0"/>
              <a:t>INTERPRETATION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Inadequate </a:t>
            </a:r>
            <a:r>
              <a:rPr lang="en-US" dirty="0" smtClean="0"/>
              <a:t>Number </a:t>
            </a:r>
            <a:r>
              <a:rPr lang="en-US" dirty="0" smtClean="0"/>
              <a:t>of </a:t>
            </a:r>
            <a:r>
              <a:rPr lang="en-US" dirty="0" smtClean="0"/>
              <a:t>Projections.</a:t>
            </a:r>
          </a:p>
          <a:p>
            <a:r>
              <a:rPr lang="en-US" dirty="0" smtClean="0"/>
              <a:t>Inadequate Injection of </a:t>
            </a:r>
            <a:r>
              <a:rPr lang="en-US" dirty="0" smtClean="0"/>
              <a:t>Contrast Material – Because there </a:t>
            </a:r>
            <a:r>
              <a:rPr lang="en-US" dirty="0" smtClean="0"/>
              <a:t>is inadequate mixing of contrast agent and blood, </a:t>
            </a:r>
            <a:r>
              <a:rPr lang="en-US" dirty="0" smtClean="0"/>
              <a:t>pockets of </a:t>
            </a:r>
            <a:r>
              <a:rPr lang="en-US" dirty="0" err="1" smtClean="0"/>
              <a:t>nonradiopaque</a:t>
            </a:r>
            <a:r>
              <a:rPr lang="en-US" dirty="0" smtClean="0"/>
              <a:t> blood </a:t>
            </a:r>
            <a:r>
              <a:rPr lang="en-US" dirty="0" smtClean="0"/>
              <a:t>may </a:t>
            </a:r>
            <a:r>
              <a:rPr lang="en-US" dirty="0" smtClean="0"/>
              <a:t>even give the appearance of arterial narrowing</a:t>
            </a:r>
            <a:r>
              <a:rPr lang="en-US" dirty="0" smtClean="0"/>
              <a:t>.</a:t>
            </a:r>
          </a:p>
          <a:p>
            <a:r>
              <a:rPr lang="en-US" dirty="0" smtClean="0"/>
              <a:t>Congenital Variants of </a:t>
            </a:r>
            <a:r>
              <a:rPr lang="en-US" dirty="0" smtClean="0"/>
              <a:t>Coronary Origin </a:t>
            </a:r>
            <a:r>
              <a:rPr lang="en-US" dirty="0" smtClean="0"/>
              <a:t>and </a:t>
            </a:r>
            <a:r>
              <a:rPr lang="en-US" dirty="0" smtClean="0"/>
              <a:t>Distribution</a:t>
            </a:r>
          </a:p>
          <a:p>
            <a:r>
              <a:rPr lang="en-US" dirty="0" err="1" smtClean="0"/>
              <a:t>Superselective</a:t>
            </a:r>
            <a:r>
              <a:rPr lang="en-US" dirty="0" smtClean="0"/>
              <a:t> </a:t>
            </a:r>
            <a:r>
              <a:rPr lang="en-US" dirty="0" smtClean="0"/>
              <a:t>Injection – </a:t>
            </a:r>
          </a:p>
          <a:p>
            <a:pPr>
              <a:buNone/>
            </a:pPr>
            <a:r>
              <a:rPr lang="en-US" dirty="0" smtClean="0"/>
              <a:t> </a:t>
            </a:r>
            <a:r>
              <a:rPr lang="en-US" dirty="0" smtClean="0"/>
              <a:t>                 Gives the </a:t>
            </a:r>
            <a:r>
              <a:rPr lang="en-US" dirty="0" smtClean="0"/>
              <a:t>impression of total occlusion of the </a:t>
            </a:r>
            <a:r>
              <a:rPr lang="en-US" dirty="0" err="1" smtClean="0"/>
              <a:t>nonvisualized</a:t>
            </a:r>
            <a:r>
              <a:rPr lang="en-US" dirty="0" smtClean="0"/>
              <a:t> </a:t>
            </a:r>
            <a:r>
              <a:rPr lang="en-US" dirty="0" smtClean="0"/>
              <a:t>vessel.</a:t>
            </a:r>
          </a:p>
          <a:p>
            <a:pPr>
              <a:buNone/>
            </a:pPr>
            <a:r>
              <a:rPr lang="en-US" dirty="0" smtClean="0"/>
              <a:t>                  Fail to </a:t>
            </a:r>
            <a:r>
              <a:rPr lang="en-US" dirty="0" smtClean="0"/>
              <a:t>detect significant </a:t>
            </a:r>
            <a:r>
              <a:rPr lang="en-US" dirty="0" err="1" smtClean="0"/>
              <a:t>ostial</a:t>
            </a:r>
            <a:r>
              <a:rPr lang="en-US" dirty="0" smtClean="0"/>
              <a:t> </a:t>
            </a:r>
            <a:r>
              <a:rPr lang="en-US" dirty="0" err="1" smtClean="0"/>
              <a:t>stenosis</a:t>
            </a:r>
            <a:r>
              <a:rPr lang="en-US" dirty="0" smtClean="0"/>
              <a:t> , particularly if the </a:t>
            </a:r>
            <a:r>
              <a:rPr lang="en-US" dirty="0" smtClean="0"/>
              <a:t>catheter tip </a:t>
            </a:r>
            <a:r>
              <a:rPr lang="en-US" dirty="0" smtClean="0"/>
              <a:t>lies beyond the lesion and adequate contrast reflux is </a:t>
            </a:r>
            <a:r>
              <a:rPr lang="en-US" dirty="0" smtClean="0"/>
              <a:t>not produced</a:t>
            </a:r>
            <a:r>
              <a:rPr lang="en-US" dirty="0" smtClean="0"/>
              <a:t>.</a:t>
            </a:r>
            <a:endParaRPr lang="en-US" dirty="0" smtClean="0"/>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catheter</a:t>
            </a:r>
            <a:endParaRPr lang="en-US" dirty="0"/>
          </a:p>
        </p:txBody>
      </p:sp>
      <p:sp>
        <p:nvSpPr>
          <p:cNvPr id="3" name="Content Placeholder 2"/>
          <p:cNvSpPr>
            <a:spLocks noGrp="1"/>
          </p:cNvSpPr>
          <p:nvPr>
            <p:ph idx="1"/>
          </p:nvPr>
        </p:nvSpPr>
        <p:spPr/>
        <p:txBody>
          <a:bodyPr/>
          <a:lstStyle/>
          <a:p>
            <a:r>
              <a:rPr lang="en-US" b="1" dirty="0" smtClean="0"/>
              <a:t>Angiography</a:t>
            </a:r>
          </a:p>
          <a:p>
            <a:r>
              <a:rPr lang="en-US" b="1" dirty="0" smtClean="0"/>
              <a:t>Pressure monitoring</a:t>
            </a:r>
          </a:p>
          <a:p>
            <a:r>
              <a:rPr lang="en-US" b="1" dirty="0" smtClean="0"/>
              <a:t>Oxygen saturation monitoring</a:t>
            </a: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sz="half" idx="1"/>
          </p:nvPr>
        </p:nvPicPr>
        <p:blipFill>
          <a:blip r:embed="rId2"/>
          <a:srcRect/>
          <a:stretch>
            <a:fillRect/>
          </a:stretch>
        </p:blipFill>
        <p:spPr bwMode="auto">
          <a:xfrm>
            <a:off x="0" y="1219200"/>
            <a:ext cx="4495800" cy="5105400"/>
          </a:xfrm>
          <a:prstGeom prst="rect">
            <a:avLst/>
          </a:prstGeom>
          <a:noFill/>
          <a:ln w="9525">
            <a:noFill/>
            <a:miter lim="800000"/>
            <a:headEnd/>
            <a:tailEnd/>
          </a:ln>
          <a:effectLst/>
        </p:spPr>
      </p:pic>
      <p:pic>
        <p:nvPicPr>
          <p:cNvPr id="14339" name="Picture 3"/>
          <p:cNvPicPr>
            <a:picLocks noGrp="1" noChangeAspect="1" noChangeArrowheads="1"/>
          </p:cNvPicPr>
          <p:nvPr>
            <p:ph sz="half" idx="2"/>
          </p:nvPr>
        </p:nvPicPr>
        <p:blipFill>
          <a:blip r:embed="rId3"/>
          <a:srcRect/>
          <a:stretch>
            <a:fillRect/>
          </a:stretch>
        </p:blipFill>
        <p:spPr bwMode="auto">
          <a:xfrm>
            <a:off x="4419601" y="1295400"/>
            <a:ext cx="4724400" cy="5105400"/>
          </a:xfrm>
          <a:prstGeom prst="rect">
            <a:avLst/>
          </a:prstGeom>
          <a:noFill/>
          <a:ln w="9525">
            <a:noFill/>
            <a:miter lim="800000"/>
            <a:headEnd/>
            <a:tailEnd/>
          </a:ln>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Catheter- Induced Coronary Spasm</a:t>
            </a:r>
            <a:endParaRPr lang="en-US" dirty="0"/>
          </a:p>
        </p:txBody>
      </p:sp>
      <p:sp>
        <p:nvSpPr>
          <p:cNvPr id="3" name="Content Placeholder 2"/>
          <p:cNvSpPr>
            <a:spLocks noGrp="1"/>
          </p:cNvSpPr>
          <p:nvPr>
            <p:ph idx="1"/>
          </p:nvPr>
        </p:nvSpPr>
        <p:spPr/>
        <p:txBody>
          <a:bodyPr>
            <a:normAutofit/>
          </a:bodyPr>
          <a:lstStyle/>
          <a:p>
            <a:r>
              <a:rPr lang="en-US" dirty="0" smtClean="0"/>
              <a:t>It is seen most commonly </a:t>
            </a:r>
            <a:r>
              <a:rPr lang="en-US" dirty="0" smtClean="0"/>
              <a:t>in RCA &amp; </a:t>
            </a:r>
            <a:r>
              <a:rPr lang="en-US" dirty="0" smtClean="0"/>
              <a:t>more common with the right </a:t>
            </a:r>
            <a:r>
              <a:rPr lang="en-US" dirty="0" err="1" smtClean="0"/>
              <a:t>Judkins</a:t>
            </a:r>
            <a:r>
              <a:rPr lang="en-US" dirty="0" smtClean="0"/>
              <a:t> catheter</a:t>
            </a:r>
            <a:r>
              <a:rPr lang="en-US" dirty="0" smtClean="0"/>
              <a:t>, especially if the catheter tip enters the right </a:t>
            </a:r>
            <a:r>
              <a:rPr lang="en-US" dirty="0" smtClean="0"/>
              <a:t>coronary </a:t>
            </a:r>
            <a:r>
              <a:rPr lang="en-US" dirty="0" err="1" smtClean="0"/>
              <a:t>ostium</a:t>
            </a:r>
            <a:r>
              <a:rPr lang="en-US" dirty="0" smtClean="0"/>
              <a:t> </a:t>
            </a:r>
            <a:r>
              <a:rPr lang="en-US" dirty="0" smtClean="0"/>
              <a:t>at an angle and produces tenting of the proximal vessel</a:t>
            </a:r>
            <a:r>
              <a:rPr lang="en-US" dirty="0" smtClean="0"/>
              <a:t>.</a:t>
            </a:r>
          </a:p>
          <a:p>
            <a:r>
              <a:rPr lang="en-US" dirty="0" smtClean="0"/>
              <a:t>May </a:t>
            </a:r>
            <a:r>
              <a:rPr lang="en-US" dirty="0" smtClean="0"/>
              <a:t>be related to the catheter itself, </a:t>
            </a:r>
            <a:r>
              <a:rPr lang="en-US" dirty="0" smtClean="0"/>
              <a:t>possibly caused </a:t>
            </a:r>
            <a:r>
              <a:rPr lang="en-US" dirty="0" smtClean="0"/>
              <a:t>by mechanical irritation and a </a:t>
            </a:r>
            <a:r>
              <a:rPr lang="en-US" dirty="0" err="1" smtClean="0"/>
              <a:t>myogenic</a:t>
            </a:r>
            <a:r>
              <a:rPr lang="en-US" dirty="0" smtClean="0"/>
              <a:t> </a:t>
            </a:r>
            <a:r>
              <a:rPr lang="en-US" dirty="0" smtClean="0"/>
              <a:t>reflex.</a:t>
            </a:r>
          </a:p>
          <a:p>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a:srcRect/>
          <a:stretch>
            <a:fillRect/>
          </a:stretch>
        </p:blipFill>
        <p:spPr bwMode="auto">
          <a:xfrm>
            <a:off x="533400" y="0"/>
            <a:ext cx="8153399" cy="6858000"/>
          </a:xfrm>
          <a:prstGeom prst="rect">
            <a:avLst/>
          </a:prstGeom>
          <a:noFill/>
          <a:ln w="9525">
            <a:noFill/>
            <a:miter lim="800000"/>
            <a:headEnd/>
            <a:tailEnd/>
          </a:ln>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Myocardial Bridges - </a:t>
            </a:r>
            <a:r>
              <a:rPr lang="en-US" dirty="0" smtClean="0"/>
              <a:t>coronary arteries occasionally dip </a:t>
            </a:r>
            <a:r>
              <a:rPr lang="en-US" dirty="0" smtClean="0"/>
              <a:t>below the </a:t>
            </a:r>
            <a:r>
              <a:rPr lang="en-US" dirty="0" err="1" smtClean="0"/>
              <a:t>epicardial</a:t>
            </a:r>
            <a:r>
              <a:rPr lang="en-US" dirty="0" smtClean="0"/>
              <a:t> surface under small strips of myocardium.</a:t>
            </a:r>
          </a:p>
          <a:p>
            <a:r>
              <a:rPr lang="en-US" dirty="0" smtClean="0"/>
              <a:t>During systole, the segment of the artery surrounded </a:t>
            </a:r>
            <a:r>
              <a:rPr lang="en-US" dirty="0" smtClean="0"/>
              <a:t>by myocardium </a:t>
            </a:r>
            <a:r>
              <a:rPr lang="en-US" dirty="0" smtClean="0"/>
              <a:t>is narrowed and appears as a localized </a:t>
            </a:r>
            <a:r>
              <a:rPr lang="en-US" dirty="0" err="1" smtClean="0"/>
              <a:t>stenosis</a:t>
            </a:r>
            <a:endParaRPr lang="en-US" dirty="0" smtClean="0"/>
          </a:p>
          <a:p>
            <a:r>
              <a:rPr lang="en-US" dirty="0" smtClean="0"/>
              <a:t>M</a:t>
            </a:r>
            <a:r>
              <a:rPr lang="en-US" dirty="0" smtClean="0"/>
              <a:t>ost common in LAD</a:t>
            </a:r>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a:srcRect/>
          <a:stretch>
            <a:fillRect/>
          </a:stretch>
        </p:blipFill>
        <p:spPr bwMode="auto">
          <a:xfrm>
            <a:off x="825404" y="1600200"/>
            <a:ext cx="7493192" cy="4525963"/>
          </a:xfrm>
          <a:prstGeom prst="rect">
            <a:avLst/>
          </a:prstGeom>
          <a:noFill/>
          <a:ln w="9525">
            <a:noFill/>
            <a:miter lim="800000"/>
            <a:headEnd/>
            <a:tailEnd/>
          </a:ln>
          <a:effectLst/>
        </p:spPr>
      </p:pic>
      <p:sp>
        <p:nvSpPr>
          <p:cNvPr id="5" name="TextBox 4"/>
          <p:cNvSpPr txBox="1"/>
          <p:nvPr/>
        </p:nvSpPr>
        <p:spPr>
          <a:xfrm>
            <a:off x="3886200" y="3048000"/>
            <a:ext cx="558166" cy="369332"/>
          </a:xfrm>
          <a:prstGeom prst="rect">
            <a:avLst/>
          </a:prstGeom>
          <a:noFill/>
        </p:spPr>
        <p:txBody>
          <a:bodyPr wrap="none" rtlCol="0">
            <a:spAutoFit/>
          </a:bodyPr>
          <a:lstStyle/>
          <a:p>
            <a:r>
              <a:rPr lang="en-US" dirty="0" smtClean="0"/>
              <a:t>LAD</a:t>
            </a:r>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CORONARY CATHETERS</a:t>
            </a:r>
            <a:endParaRPr lang="en-US" dirty="0"/>
          </a:p>
        </p:txBody>
      </p:sp>
      <p:sp>
        <p:nvSpPr>
          <p:cNvPr id="3" name="Text Placeholder 2"/>
          <p:cNvSpPr>
            <a:spLocks noGrp="1"/>
          </p:cNvSpPr>
          <p:nvPr>
            <p:ph type="body" idx="1"/>
          </p:nvPr>
        </p:nvSpPr>
        <p:spPr>
          <a:xfrm>
            <a:off x="457200" y="1535113"/>
            <a:ext cx="2133600" cy="639762"/>
          </a:xfrm>
        </p:spPr>
        <p:txBody>
          <a:bodyPr/>
          <a:lstStyle/>
          <a:p>
            <a:r>
              <a:rPr lang="en-US" dirty="0" smtClean="0"/>
              <a:t>Diagnostic</a:t>
            </a:r>
            <a:endParaRPr lang="en-US" dirty="0"/>
          </a:p>
        </p:txBody>
      </p:sp>
      <p:sp>
        <p:nvSpPr>
          <p:cNvPr id="4" name="Content Placeholder 3"/>
          <p:cNvSpPr>
            <a:spLocks noGrp="1"/>
          </p:cNvSpPr>
          <p:nvPr>
            <p:ph sz="half" idx="2"/>
          </p:nvPr>
        </p:nvSpPr>
        <p:spPr>
          <a:xfrm>
            <a:off x="457200" y="2174875"/>
            <a:ext cx="2133600" cy="3951288"/>
          </a:xfrm>
        </p:spPr>
        <p:txBody>
          <a:bodyPr>
            <a:normAutofit/>
          </a:bodyPr>
          <a:lstStyle/>
          <a:p>
            <a:r>
              <a:rPr lang="en-US" b="1" dirty="0" smtClean="0"/>
              <a:t>Thicker shaft</a:t>
            </a:r>
          </a:p>
          <a:p>
            <a:r>
              <a:rPr lang="en-US" b="1" dirty="0" smtClean="0"/>
              <a:t>Internal dm</a:t>
            </a:r>
          </a:p>
          <a:p>
            <a:pPr>
              <a:buNone/>
            </a:pPr>
            <a:r>
              <a:rPr lang="en-US" b="1" dirty="0" smtClean="0"/>
              <a:t>     Smaller</a:t>
            </a:r>
          </a:p>
          <a:p>
            <a:r>
              <a:rPr lang="en-US" b="1" dirty="0" smtClean="0"/>
              <a:t>Tapering tip</a:t>
            </a:r>
          </a:p>
          <a:p>
            <a:r>
              <a:rPr lang="en-US" b="1" dirty="0" smtClean="0"/>
              <a:t>Less Reinforced construction ( 2 layers)</a:t>
            </a:r>
            <a:endParaRPr lang="en-US" dirty="0"/>
          </a:p>
        </p:txBody>
      </p:sp>
      <p:sp>
        <p:nvSpPr>
          <p:cNvPr id="5" name="Text Placeholder 4"/>
          <p:cNvSpPr>
            <a:spLocks noGrp="1"/>
          </p:cNvSpPr>
          <p:nvPr>
            <p:ph type="body" sz="quarter" idx="3"/>
          </p:nvPr>
        </p:nvSpPr>
        <p:spPr>
          <a:xfrm>
            <a:off x="3048001" y="1535113"/>
            <a:ext cx="2285999" cy="639762"/>
          </a:xfrm>
        </p:spPr>
        <p:txBody>
          <a:bodyPr/>
          <a:lstStyle/>
          <a:p>
            <a:r>
              <a:rPr lang="en-US" dirty="0" smtClean="0"/>
              <a:t>GUIDE</a:t>
            </a:r>
            <a:endParaRPr lang="en-US" dirty="0"/>
          </a:p>
        </p:txBody>
      </p:sp>
      <p:sp>
        <p:nvSpPr>
          <p:cNvPr id="6" name="Content Placeholder 5"/>
          <p:cNvSpPr>
            <a:spLocks noGrp="1"/>
          </p:cNvSpPr>
          <p:nvPr>
            <p:ph sz="quarter" idx="4"/>
          </p:nvPr>
        </p:nvSpPr>
        <p:spPr>
          <a:xfrm>
            <a:off x="3048001" y="2174875"/>
            <a:ext cx="2285999" cy="3951288"/>
          </a:xfrm>
        </p:spPr>
        <p:txBody>
          <a:bodyPr>
            <a:normAutofit/>
          </a:bodyPr>
          <a:lstStyle/>
          <a:p>
            <a:r>
              <a:rPr lang="en-US" b="1" dirty="0" smtClean="0"/>
              <a:t>Thinner shaft</a:t>
            </a:r>
          </a:p>
          <a:p>
            <a:r>
              <a:rPr lang="en-US" b="1" dirty="0" smtClean="0"/>
              <a:t>Internal dm larger</a:t>
            </a:r>
          </a:p>
          <a:p>
            <a:r>
              <a:rPr lang="en-US" b="1" dirty="0" smtClean="0"/>
              <a:t>Non tapering tip</a:t>
            </a:r>
          </a:p>
          <a:p>
            <a:r>
              <a:rPr lang="en-US" b="1" dirty="0" smtClean="0"/>
              <a:t>More Reinforced construction ( 3 layers)</a:t>
            </a:r>
            <a:endParaRPr lang="en-US" dirty="0"/>
          </a:p>
        </p:txBody>
      </p:sp>
      <p:pic>
        <p:nvPicPr>
          <p:cNvPr id="1026" name="Picture 2"/>
          <p:cNvPicPr>
            <a:picLocks noChangeAspect="1" noChangeArrowheads="1"/>
          </p:cNvPicPr>
          <p:nvPr/>
        </p:nvPicPr>
        <p:blipFill>
          <a:blip r:embed="rId2"/>
          <a:srcRect/>
          <a:stretch>
            <a:fillRect/>
          </a:stretch>
        </p:blipFill>
        <p:spPr bwMode="auto">
          <a:xfrm>
            <a:off x="5667375" y="2362200"/>
            <a:ext cx="3476625"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IDEAL CHARACTERISTICS OF</a:t>
            </a:r>
            <a:br>
              <a:rPr lang="en-US" dirty="0" smtClean="0"/>
            </a:br>
            <a:r>
              <a:rPr lang="en-US" dirty="0" smtClean="0"/>
              <a:t>A CATHETER</a:t>
            </a:r>
            <a:endParaRPr lang="en-US" dirty="0"/>
          </a:p>
        </p:txBody>
      </p:sp>
      <p:sp>
        <p:nvSpPr>
          <p:cNvPr id="3" name="Content Placeholder 2"/>
          <p:cNvSpPr>
            <a:spLocks noGrp="1"/>
          </p:cNvSpPr>
          <p:nvPr>
            <p:ph idx="1"/>
          </p:nvPr>
        </p:nvSpPr>
        <p:spPr/>
        <p:txBody>
          <a:bodyPr>
            <a:normAutofit fontScale="47500" lnSpcReduction="20000"/>
          </a:bodyPr>
          <a:lstStyle/>
          <a:p>
            <a:pPr marL="514350" indent="-514350">
              <a:lnSpc>
                <a:spcPct val="120000"/>
              </a:lnSpc>
            </a:pPr>
            <a:r>
              <a:rPr lang="en-US" b="1" dirty="0" smtClean="0"/>
              <a:t>Better Torque Control</a:t>
            </a:r>
          </a:p>
          <a:p>
            <a:pPr marL="514350" indent="-514350">
              <a:lnSpc>
                <a:spcPct val="120000"/>
              </a:lnSpc>
              <a:buNone/>
            </a:pPr>
            <a:r>
              <a:rPr lang="en-US" dirty="0" smtClean="0"/>
              <a:t>                 – </a:t>
            </a:r>
            <a:r>
              <a:rPr lang="en-US" b="1" dirty="0" smtClean="0"/>
              <a:t>Increase Outer diameter</a:t>
            </a:r>
          </a:p>
          <a:p>
            <a:pPr marL="514350" indent="-514350">
              <a:lnSpc>
                <a:spcPct val="120000"/>
              </a:lnSpc>
              <a:buNone/>
            </a:pPr>
            <a:r>
              <a:rPr lang="en-US" dirty="0" smtClean="0"/>
              <a:t>                 – </a:t>
            </a:r>
            <a:r>
              <a:rPr lang="en-US" b="1" dirty="0" smtClean="0"/>
              <a:t>Reinforced construction</a:t>
            </a:r>
          </a:p>
          <a:p>
            <a:pPr marL="514350" indent="-514350">
              <a:lnSpc>
                <a:spcPct val="120000"/>
              </a:lnSpc>
            </a:pPr>
            <a:r>
              <a:rPr lang="en-US" b="1" dirty="0" err="1" smtClean="0"/>
              <a:t>Pushability</a:t>
            </a:r>
            <a:endParaRPr lang="en-US" b="1" dirty="0" smtClean="0"/>
          </a:p>
          <a:p>
            <a:pPr marL="514350" indent="-514350">
              <a:lnSpc>
                <a:spcPct val="120000"/>
              </a:lnSpc>
              <a:buNone/>
            </a:pPr>
            <a:r>
              <a:rPr lang="en-US" dirty="0" smtClean="0"/>
              <a:t>                 – </a:t>
            </a:r>
            <a:r>
              <a:rPr lang="en-US" b="1" dirty="0" smtClean="0"/>
              <a:t>Increase Outer diameter</a:t>
            </a:r>
          </a:p>
          <a:p>
            <a:pPr marL="514350" indent="-514350">
              <a:lnSpc>
                <a:spcPct val="120000"/>
              </a:lnSpc>
              <a:buNone/>
            </a:pPr>
            <a:r>
              <a:rPr lang="en-US" dirty="0" smtClean="0"/>
              <a:t>                 – </a:t>
            </a:r>
            <a:r>
              <a:rPr lang="en-US" b="1" dirty="0" smtClean="0"/>
              <a:t>Stiffer Material</a:t>
            </a:r>
          </a:p>
          <a:p>
            <a:pPr marL="514350" indent="-514350">
              <a:lnSpc>
                <a:spcPct val="120000"/>
              </a:lnSpc>
              <a:buNone/>
            </a:pPr>
            <a:r>
              <a:rPr lang="en-US" dirty="0" smtClean="0"/>
              <a:t>                 – </a:t>
            </a:r>
            <a:r>
              <a:rPr lang="en-US" b="1" dirty="0" smtClean="0"/>
              <a:t>Decreasing overall part length</a:t>
            </a:r>
          </a:p>
          <a:p>
            <a:pPr marL="514350" indent="-514350">
              <a:lnSpc>
                <a:spcPct val="120000"/>
              </a:lnSpc>
            </a:pPr>
            <a:r>
              <a:rPr lang="en-US" b="1" dirty="0" smtClean="0"/>
              <a:t>Flexibility</a:t>
            </a:r>
          </a:p>
          <a:p>
            <a:pPr marL="514350" indent="-514350">
              <a:lnSpc>
                <a:spcPct val="120000"/>
              </a:lnSpc>
              <a:buNone/>
            </a:pPr>
            <a:r>
              <a:rPr lang="en-US" dirty="0" smtClean="0"/>
              <a:t>                  – </a:t>
            </a:r>
            <a:r>
              <a:rPr lang="en-US" b="1" dirty="0" smtClean="0"/>
              <a:t>Decrease Outer diameter</a:t>
            </a:r>
          </a:p>
          <a:p>
            <a:pPr marL="514350" indent="-514350">
              <a:lnSpc>
                <a:spcPct val="120000"/>
              </a:lnSpc>
              <a:buNone/>
            </a:pPr>
            <a:r>
              <a:rPr lang="en-US" dirty="0" smtClean="0"/>
              <a:t>                  – </a:t>
            </a:r>
            <a:r>
              <a:rPr lang="en-US" b="1" dirty="0" smtClean="0"/>
              <a:t>Material with less modulus of elasticity</a:t>
            </a:r>
          </a:p>
          <a:p>
            <a:pPr marL="514350" indent="-514350">
              <a:lnSpc>
                <a:spcPct val="120000"/>
              </a:lnSpc>
              <a:buNone/>
            </a:pPr>
            <a:r>
              <a:rPr lang="en-US" dirty="0" smtClean="0"/>
              <a:t>                  – </a:t>
            </a:r>
            <a:r>
              <a:rPr lang="en-US" b="1" dirty="0" smtClean="0"/>
              <a:t>Increasing overall part length</a:t>
            </a:r>
          </a:p>
          <a:p>
            <a:pPr marL="514350" indent="-514350">
              <a:lnSpc>
                <a:spcPct val="120000"/>
              </a:lnSpc>
            </a:pPr>
            <a:r>
              <a:rPr lang="en-US" b="1" dirty="0" err="1" smtClean="0"/>
              <a:t>Trackability</a:t>
            </a:r>
            <a:endParaRPr lang="en-US" b="1" dirty="0" smtClean="0"/>
          </a:p>
          <a:p>
            <a:pPr marL="514350" indent="-514350">
              <a:lnSpc>
                <a:spcPct val="120000"/>
              </a:lnSpc>
            </a:pPr>
            <a:r>
              <a:rPr lang="en-US" b="1" dirty="0" smtClean="0"/>
              <a:t>Radio-opacity</a:t>
            </a:r>
          </a:p>
          <a:p>
            <a:pPr marL="514350" indent="-514350">
              <a:lnSpc>
                <a:spcPct val="120000"/>
              </a:lnSpc>
            </a:pPr>
            <a:r>
              <a:rPr lang="en-US" b="1" dirty="0" err="1" smtClean="0"/>
              <a:t>Atraumatic</a:t>
            </a:r>
            <a:r>
              <a:rPr lang="en-US" b="1" dirty="0" smtClean="0"/>
              <a:t> Tip</a:t>
            </a:r>
          </a:p>
          <a:p>
            <a:pPr marL="514350" indent="-514350">
              <a:lnSpc>
                <a:spcPct val="120000"/>
              </a:lnSpc>
            </a:pPr>
            <a:r>
              <a:rPr lang="en-US" b="1" dirty="0" smtClean="0"/>
              <a:t>Low Surface frictional resistance</a:t>
            </a:r>
          </a:p>
          <a:p>
            <a:pPr marL="514350" indent="-514350">
              <a:lnSpc>
                <a:spcPct val="120000"/>
              </a:lnSpc>
            </a:pPr>
            <a:r>
              <a:rPr lang="en-US" b="1" dirty="0" smtClean="0"/>
              <a:t>Kink resistance</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ANGIOGRAPHIC CATHETERS</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0" y="1447800"/>
            <a:ext cx="9144000" cy="54102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0"/>
            <a:ext cx="9144000" cy="2667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2800350"/>
            <a:ext cx="3457575" cy="4057650"/>
          </a:xfrm>
          <a:prstGeom prst="rect">
            <a:avLst/>
          </a:prstGeom>
          <a:noFill/>
          <a:ln w="9525">
            <a:noFill/>
            <a:miter lim="800000"/>
            <a:headEnd/>
            <a:tailEnd/>
          </a:ln>
          <a:effectLst/>
        </p:spPr>
      </p:pic>
      <p:sp>
        <p:nvSpPr>
          <p:cNvPr id="6" name="Rectangle 5"/>
          <p:cNvSpPr/>
          <p:nvPr/>
        </p:nvSpPr>
        <p:spPr>
          <a:xfrm>
            <a:off x="3962400" y="3581400"/>
            <a:ext cx="5029200" cy="2862322"/>
          </a:xfrm>
          <a:prstGeom prst="rect">
            <a:avLst/>
          </a:prstGeom>
        </p:spPr>
        <p:txBody>
          <a:bodyPr wrap="square">
            <a:spAutoFit/>
          </a:bodyPr>
          <a:lstStyle/>
          <a:p>
            <a:r>
              <a:rPr lang="en-US" b="1" dirty="0" smtClean="0"/>
              <a:t>A) TIP LENGTH – Increased length offers more</a:t>
            </a:r>
          </a:p>
          <a:p>
            <a:r>
              <a:rPr lang="en-US" b="1" dirty="0" smtClean="0"/>
              <a:t>stability in target vessel at the cost of</a:t>
            </a:r>
          </a:p>
          <a:p>
            <a:r>
              <a:rPr lang="en-US" b="1" dirty="0" smtClean="0"/>
              <a:t>maneuverability in the parent vessel.</a:t>
            </a:r>
          </a:p>
          <a:p>
            <a:r>
              <a:rPr lang="en-US" b="1" dirty="0" smtClean="0"/>
              <a:t>B) PRIMARY CURVE – angle of the target vessel</a:t>
            </a:r>
          </a:p>
          <a:p>
            <a:r>
              <a:rPr lang="en-US" b="1" dirty="0" smtClean="0"/>
              <a:t>from its parent artery.</a:t>
            </a:r>
          </a:p>
          <a:p>
            <a:r>
              <a:rPr lang="en-US" b="1" dirty="0" smtClean="0"/>
              <a:t>C) SECONDARY CURVE -- width of the parent</a:t>
            </a:r>
          </a:p>
          <a:p>
            <a:r>
              <a:rPr lang="en-US" b="1" dirty="0" smtClean="0"/>
              <a:t>vessel.</a:t>
            </a:r>
          </a:p>
          <a:p>
            <a:r>
              <a:rPr lang="en-US" b="1" dirty="0" smtClean="0"/>
              <a:t>D) TERTIARY CURVE –normal curvature of the</a:t>
            </a:r>
          </a:p>
          <a:p>
            <a:r>
              <a:rPr lang="en-US" b="1" dirty="0" smtClean="0"/>
              <a:t>parent vessel.</a:t>
            </a:r>
          </a:p>
          <a:p>
            <a:r>
              <a:rPr lang="en-US" b="1" dirty="0" smtClean="0"/>
              <a:t>E) CATHETER LENGTH – Usually 100 or 110 cm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0" y="304800"/>
            <a:ext cx="9144000" cy="61722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4724400" cy="4525963"/>
          </a:xfrm>
        </p:spPr>
        <p:txBody>
          <a:bodyPr>
            <a:normAutofit fontScale="92500" lnSpcReduction="10000"/>
          </a:bodyPr>
          <a:lstStyle/>
          <a:p>
            <a:pPr>
              <a:buNone/>
            </a:pPr>
            <a:r>
              <a:rPr lang="en-US" b="1" dirty="0" smtClean="0"/>
              <a:t>FRENCH CATHETER SCALE:</a:t>
            </a:r>
          </a:p>
          <a:p>
            <a:r>
              <a:rPr lang="en-US" b="1" dirty="0" smtClean="0"/>
              <a:t>The French catheter scale is commonly used to measure the outer diameter of cylindrical medical instruments.</a:t>
            </a:r>
          </a:p>
          <a:p>
            <a:pPr>
              <a:buNone/>
            </a:pPr>
            <a:r>
              <a:rPr lang="en-US" b="1" dirty="0" smtClean="0"/>
              <a:t>             D(mm) = Fr/3</a:t>
            </a:r>
          </a:p>
          <a:p>
            <a:r>
              <a:rPr lang="en-US" b="1" dirty="0" smtClean="0"/>
              <a:t>Most commonly in adults -- Diagnostic Catheters of 5 – 7 Fr size.</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5334000" y="2438400"/>
            <a:ext cx="3343275"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FIRST CARDIAC CATHETERISATION</a:t>
            </a:r>
          </a:p>
          <a:p>
            <a:r>
              <a:rPr lang="en-US" b="1" dirty="0" smtClean="0"/>
              <a:t>In 1929</a:t>
            </a:r>
          </a:p>
          <a:p>
            <a:r>
              <a:rPr lang="en-US" dirty="0" smtClean="0"/>
              <a:t>Werner Forssmann</a:t>
            </a:r>
          </a:p>
          <a:p>
            <a:r>
              <a:rPr lang="en-US" b="1" dirty="0" smtClean="0"/>
              <a:t>Rubber catheter</a:t>
            </a:r>
          </a:p>
          <a:p>
            <a:r>
              <a:rPr lang="en-US" b="1" dirty="0" smtClean="0"/>
              <a:t>Through his own </a:t>
            </a:r>
            <a:r>
              <a:rPr lang="en-US" b="1" dirty="0" err="1" smtClean="0"/>
              <a:t>antecubital</a:t>
            </a:r>
            <a:r>
              <a:rPr lang="en-US" b="1" dirty="0" smtClean="0"/>
              <a:t> Vein</a:t>
            </a:r>
          </a:p>
          <a:p>
            <a:r>
              <a:rPr lang="en-US" b="1" dirty="0" err="1" smtClean="0"/>
              <a:t>Upto</a:t>
            </a:r>
            <a:r>
              <a:rPr lang="en-US" b="1" dirty="0" smtClean="0"/>
              <a:t> the pulmonary artery</a:t>
            </a:r>
          </a:p>
          <a:p>
            <a:r>
              <a:rPr lang="en-US" dirty="0" smtClean="0"/>
              <a:t>Diagnostic cardiac catheterization was introduced by André Cournand and Dickinson Richards in the early 1940s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1295399"/>
          <a:ext cx="8229600" cy="5562602"/>
        </p:xfrm>
        <a:graphic>
          <a:graphicData uri="http://schemas.openxmlformats.org/drawingml/2006/table">
            <a:tbl>
              <a:tblPr firstRow="1" bandRow="1">
                <a:tableStyleId>{5C22544A-7EE6-4342-B048-85BDC9FD1C3A}</a:tableStyleId>
              </a:tblPr>
              <a:tblGrid>
                <a:gridCol w="2057400"/>
                <a:gridCol w="2057400"/>
                <a:gridCol w="2057400"/>
                <a:gridCol w="2057400"/>
              </a:tblGrid>
              <a:tr h="665081">
                <a:tc>
                  <a:txBody>
                    <a:bodyPr/>
                    <a:lstStyle/>
                    <a:p>
                      <a:r>
                        <a:rPr lang="en-US" sz="1800" b="1" kern="1200" baseline="0" dirty="0" smtClean="0">
                          <a:solidFill>
                            <a:schemeClr val="lt1"/>
                          </a:solidFill>
                          <a:latin typeface="+mn-lt"/>
                          <a:ea typeface="+mn-ea"/>
                          <a:cs typeface="+mn-cs"/>
                        </a:rPr>
                        <a:t>POLYURETHANE</a:t>
                      </a:r>
                      <a:endParaRPr lang="en-US" dirty="0"/>
                    </a:p>
                  </a:txBody>
                  <a:tcPr/>
                </a:tc>
                <a:tc>
                  <a:txBody>
                    <a:bodyPr/>
                    <a:lstStyle/>
                    <a:p>
                      <a:r>
                        <a:rPr lang="en-US" sz="1800" b="1" kern="1200" baseline="0" dirty="0" smtClean="0">
                          <a:solidFill>
                            <a:schemeClr val="lt1"/>
                          </a:solidFill>
                          <a:latin typeface="+mn-lt"/>
                          <a:ea typeface="+mn-ea"/>
                          <a:cs typeface="+mn-cs"/>
                        </a:rPr>
                        <a:t>POLYETHYLENE</a:t>
                      </a:r>
                      <a:endParaRPr lang="en-US" dirty="0"/>
                    </a:p>
                  </a:txBody>
                  <a:tcPr/>
                </a:tc>
                <a:tc>
                  <a:txBody>
                    <a:bodyPr/>
                    <a:lstStyle/>
                    <a:p>
                      <a:r>
                        <a:rPr lang="en-US" sz="1800" b="1" kern="1200" baseline="0" dirty="0" smtClean="0">
                          <a:solidFill>
                            <a:schemeClr val="lt1"/>
                          </a:solidFill>
                          <a:latin typeface="+mn-lt"/>
                          <a:ea typeface="+mn-ea"/>
                          <a:cs typeface="+mn-cs"/>
                        </a:rPr>
                        <a:t>POLYVINYL CHLORIDE</a:t>
                      </a:r>
                      <a:endParaRPr lang="en-US" dirty="0"/>
                    </a:p>
                  </a:txBody>
                  <a:tcPr/>
                </a:tc>
                <a:tc>
                  <a:txBody>
                    <a:bodyPr/>
                    <a:lstStyle/>
                    <a:p>
                      <a:r>
                        <a:rPr lang="en-US" dirty="0" smtClean="0"/>
                        <a:t>TEFLON</a:t>
                      </a:r>
                      <a:endParaRPr lang="en-US" dirty="0"/>
                    </a:p>
                  </a:txBody>
                  <a:tcPr/>
                </a:tc>
              </a:tr>
              <a:tr h="665081">
                <a:tc>
                  <a:txBody>
                    <a:bodyPr/>
                    <a:lstStyle/>
                    <a:p>
                      <a:r>
                        <a:rPr lang="en-US" sz="1800" b="1" kern="1200" baseline="0" dirty="0" smtClean="0">
                          <a:solidFill>
                            <a:schemeClr val="dk1"/>
                          </a:solidFill>
                          <a:latin typeface="+mn-lt"/>
                          <a:ea typeface="+mn-ea"/>
                          <a:cs typeface="+mn-cs"/>
                        </a:rPr>
                        <a:t>Excellent tensile strength</a:t>
                      </a:r>
                      <a:endParaRPr lang="en-US" dirty="0"/>
                    </a:p>
                  </a:txBody>
                  <a:tcPr/>
                </a:tc>
                <a:tc>
                  <a:txBody>
                    <a:bodyPr/>
                    <a:lstStyle/>
                    <a:p>
                      <a:endParaRPr lang="en-US" dirty="0"/>
                    </a:p>
                  </a:txBody>
                  <a:tcPr/>
                </a:tc>
                <a:tc>
                  <a:txBody>
                    <a:bodyPr/>
                    <a:lstStyle/>
                    <a:p>
                      <a:r>
                        <a:rPr lang="en-US" sz="1800" b="1" kern="1200" baseline="0" dirty="0" smtClean="0">
                          <a:solidFill>
                            <a:schemeClr val="dk1"/>
                          </a:solidFill>
                          <a:latin typeface="+mn-lt"/>
                          <a:ea typeface="+mn-ea"/>
                          <a:cs typeface="+mn-cs"/>
                        </a:rPr>
                        <a:t>Very poor tensile strength</a:t>
                      </a:r>
                      <a:endParaRPr lang="en-US" dirty="0"/>
                    </a:p>
                  </a:txBody>
                  <a:tcPr/>
                </a:tc>
                <a:tc>
                  <a:txBody>
                    <a:bodyPr/>
                    <a:lstStyle/>
                    <a:p>
                      <a:endParaRPr lang="en-US"/>
                    </a:p>
                  </a:txBody>
                  <a:tcPr/>
                </a:tc>
              </a:tr>
              <a:tr h="1504868">
                <a:tc>
                  <a:txBody>
                    <a:bodyPr/>
                    <a:lstStyle/>
                    <a:p>
                      <a:r>
                        <a:rPr lang="en-US" sz="1800" b="1" kern="1200" baseline="0" dirty="0" smtClean="0">
                          <a:solidFill>
                            <a:schemeClr val="dk1"/>
                          </a:solidFill>
                          <a:latin typeface="+mn-lt"/>
                          <a:ea typeface="+mn-ea"/>
                          <a:cs typeface="+mn-cs"/>
                        </a:rPr>
                        <a:t>Softer than polyethylene or Teflon – Less vascular</a:t>
                      </a:r>
                    </a:p>
                    <a:p>
                      <a:r>
                        <a:rPr lang="en-US" sz="1800" b="1" kern="1200" baseline="0" dirty="0" smtClean="0">
                          <a:solidFill>
                            <a:schemeClr val="dk1"/>
                          </a:solidFill>
                          <a:latin typeface="+mn-lt"/>
                          <a:ea typeface="+mn-ea"/>
                          <a:cs typeface="+mn-cs"/>
                        </a:rPr>
                        <a:t>trauma</a:t>
                      </a:r>
                      <a:endParaRPr lang="en-US" dirty="0"/>
                    </a:p>
                  </a:txBody>
                  <a:tcPr/>
                </a:tc>
                <a:tc>
                  <a:txBody>
                    <a:bodyPr/>
                    <a:lstStyle/>
                    <a:p>
                      <a:r>
                        <a:rPr lang="en-US" sz="1800" b="1" kern="1200" baseline="0" dirty="0" smtClean="0">
                          <a:solidFill>
                            <a:schemeClr val="dk1"/>
                          </a:solidFill>
                          <a:latin typeface="+mn-lt"/>
                          <a:ea typeface="+mn-ea"/>
                          <a:cs typeface="+mn-cs"/>
                        </a:rPr>
                        <a:t>Stiffness </a:t>
                      </a:r>
                      <a:r>
                        <a:rPr lang="en-US" sz="1800" b="1" kern="1200" baseline="0" dirty="0" err="1" smtClean="0">
                          <a:solidFill>
                            <a:schemeClr val="dk1"/>
                          </a:solidFill>
                          <a:latin typeface="+mn-lt"/>
                          <a:ea typeface="+mn-ea"/>
                          <a:cs typeface="+mn-cs"/>
                        </a:rPr>
                        <a:t>inbetween</a:t>
                      </a:r>
                      <a:r>
                        <a:rPr lang="en-US" sz="1800" b="1" kern="1200" baseline="0" dirty="0" smtClean="0">
                          <a:solidFill>
                            <a:schemeClr val="dk1"/>
                          </a:solidFill>
                          <a:latin typeface="+mn-lt"/>
                          <a:ea typeface="+mn-ea"/>
                          <a:cs typeface="+mn-cs"/>
                        </a:rPr>
                        <a:t> Polyurethane &amp; Teflon.</a:t>
                      </a:r>
                      <a:endParaRPr lang="en-US" dirty="0"/>
                    </a:p>
                  </a:txBody>
                  <a:tcPr/>
                </a:tc>
                <a:tc>
                  <a:txBody>
                    <a:bodyPr/>
                    <a:lstStyle/>
                    <a:p>
                      <a:r>
                        <a:rPr lang="en-US" sz="1800" b="1" kern="1200" baseline="0" dirty="0" smtClean="0">
                          <a:solidFill>
                            <a:schemeClr val="dk1"/>
                          </a:solidFill>
                          <a:latin typeface="+mn-lt"/>
                          <a:ea typeface="+mn-ea"/>
                          <a:cs typeface="+mn-cs"/>
                        </a:rPr>
                        <a:t>Softest &amp; flexible among all</a:t>
                      </a:r>
                      <a:endParaRPr lang="en-US" dirty="0"/>
                    </a:p>
                  </a:txBody>
                  <a:tcPr/>
                </a:tc>
                <a:tc>
                  <a:txBody>
                    <a:bodyPr/>
                    <a:lstStyle/>
                    <a:p>
                      <a:r>
                        <a:rPr lang="en-US" sz="1800" b="1" kern="1200" baseline="0" dirty="0" smtClean="0">
                          <a:solidFill>
                            <a:schemeClr val="dk1"/>
                          </a:solidFill>
                          <a:latin typeface="+mn-lt"/>
                          <a:ea typeface="+mn-ea"/>
                          <a:cs typeface="+mn-cs"/>
                        </a:rPr>
                        <a:t>Stiffest – no suitable for selective catheters</a:t>
                      </a:r>
                      <a:endParaRPr lang="en-US" dirty="0"/>
                    </a:p>
                  </a:txBody>
                  <a:tcPr/>
                </a:tc>
              </a:tr>
              <a:tr h="940542">
                <a:tc>
                  <a:txBody>
                    <a:bodyPr/>
                    <a:lstStyle/>
                    <a:p>
                      <a:r>
                        <a:rPr lang="en-US" sz="1800" b="1" kern="1200" baseline="0" dirty="0" smtClean="0">
                          <a:solidFill>
                            <a:schemeClr val="dk1"/>
                          </a:solidFill>
                          <a:latin typeface="+mn-lt"/>
                          <a:ea typeface="+mn-ea"/>
                          <a:cs typeface="+mn-cs"/>
                        </a:rPr>
                        <a:t>Increased </a:t>
                      </a:r>
                      <a:r>
                        <a:rPr lang="en-US" sz="1800" b="1" kern="1200" baseline="0" dirty="0" err="1" smtClean="0">
                          <a:solidFill>
                            <a:schemeClr val="dk1"/>
                          </a:solidFill>
                          <a:latin typeface="+mn-lt"/>
                          <a:ea typeface="+mn-ea"/>
                          <a:cs typeface="+mn-cs"/>
                        </a:rPr>
                        <a:t>thrombogenicity</a:t>
                      </a:r>
                      <a:endParaRPr lang="en-US" dirty="0"/>
                    </a:p>
                  </a:txBody>
                  <a:tcPr/>
                </a:tc>
                <a:tc>
                  <a:txBody>
                    <a:bodyPr/>
                    <a:lstStyle/>
                    <a:p>
                      <a:r>
                        <a:rPr lang="en-US" sz="1800" b="1" kern="1200" baseline="0" dirty="0" smtClean="0">
                          <a:solidFill>
                            <a:schemeClr val="dk1"/>
                          </a:solidFill>
                          <a:latin typeface="+mn-lt"/>
                          <a:ea typeface="+mn-ea"/>
                          <a:cs typeface="+mn-cs"/>
                        </a:rPr>
                        <a:t>More </a:t>
                      </a:r>
                      <a:r>
                        <a:rPr lang="en-US" sz="1800" b="1" kern="1200" baseline="0" dirty="0" err="1" smtClean="0">
                          <a:solidFill>
                            <a:schemeClr val="dk1"/>
                          </a:solidFill>
                          <a:latin typeface="+mn-lt"/>
                          <a:ea typeface="+mn-ea"/>
                          <a:cs typeface="+mn-cs"/>
                        </a:rPr>
                        <a:t>Thrombogenic</a:t>
                      </a:r>
                      <a:r>
                        <a:rPr lang="en-US" sz="1800" b="1" kern="1200" baseline="0" dirty="0" smtClean="0">
                          <a:solidFill>
                            <a:schemeClr val="dk1"/>
                          </a:solidFill>
                          <a:latin typeface="+mn-lt"/>
                          <a:ea typeface="+mn-ea"/>
                          <a:cs typeface="+mn-cs"/>
                        </a:rPr>
                        <a:t> than PVC, polyurethane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baseline="0" dirty="0" smtClean="0">
                          <a:solidFill>
                            <a:schemeClr val="dk1"/>
                          </a:solidFill>
                          <a:latin typeface="+mn-lt"/>
                          <a:ea typeface="+mn-ea"/>
                          <a:cs typeface="+mn-cs"/>
                        </a:rPr>
                        <a:t>Increased </a:t>
                      </a:r>
                      <a:r>
                        <a:rPr lang="en-US" sz="1800" b="1" kern="1200" baseline="0" dirty="0" err="1" smtClean="0">
                          <a:solidFill>
                            <a:schemeClr val="dk1"/>
                          </a:solidFill>
                          <a:latin typeface="+mn-lt"/>
                          <a:ea typeface="+mn-ea"/>
                          <a:cs typeface="+mn-cs"/>
                        </a:rPr>
                        <a:t>thrombogenicity</a:t>
                      </a:r>
                      <a:endParaRPr lang="en-US" dirty="0" smtClean="0"/>
                    </a:p>
                    <a:p>
                      <a:endParaRPr lang="en-US" dirty="0"/>
                    </a:p>
                  </a:txBody>
                  <a:tcPr/>
                </a:tc>
                <a:tc>
                  <a:txBody>
                    <a:bodyPr/>
                    <a:lstStyle/>
                    <a:p>
                      <a:endParaRPr lang="en-US" dirty="0"/>
                    </a:p>
                  </a:txBody>
                  <a:tcPr/>
                </a:tc>
              </a:tr>
              <a:tr h="1787030">
                <a:tc>
                  <a:txBody>
                    <a:bodyPr/>
                    <a:lstStyle/>
                    <a:p>
                      <a:r>
                        <a:rPr lang="en-US" sz="1800" b="1" kern="1200" baseline="0" dirty="0" smtClean="0">
                          <a:solidFill>
                            <a:schemeClr val="dk1"/>
                          </a:solidFill>
                          <a:latin typeface="+mn-lt"/>
                          <a:ea typeface="+mn-ea"/>
                          <a:cs typeface="+mn-cs"/>
                        </a:rPr>
                        <a:t>pigtail angiographic (</a:t>
                      </a:r>
                      <a:r>
                        <a:rPr lang="en-US" sz="1800" b="1" kern="1200" baseline="0" dirty="0" err="1" smtClean="0">
                          <a:solidFill>
                            <a:schemeClr val="dk1"/>
                          </a:solidFill>
                          <a:latin typeface="+mn-lt"/>
                          <a:ea typeface="+mn-ea"/>
                          <a:cs typeface="+mn-cs"/>
                        </a:rPr>
                        <a:t>cordis</a:t>
                      </a:r>
                      <a:r>
                        <a:rPr lang="en-US" sz="1800" b="1" kern="1200" baseline="0" dirty="0" smtClean="0">
                          <a:solidFill>
                            <a:schemeClr val="dk1"/>
                          </a:solidFill>
                          <a:latin typeface="+mn-lt"/>
                          <a:ea typeface="+mn-ea"/>
                          <a:cs typeface="+mn-cs"/>
                        </a:rPr>
                        <a:t>) catheters &amp; original</a:t>
                      </a:r>
                    </a:p>
                    <a:p>
                      <a:r>
                        <a:rPr lang="en-US" sz="1800" b="1" kern="1200" baseline="0" dirty="0" err="1" smtClean="0">
                          <a:solidFill>
                            <a:schemeClr val="dk1"/>
                          </a:solidFill>
                          <a:latin typeface="+mn-lt"/>
                          <a:ea typeface="+mn-ea"/>
                          <a:cs typeface="+mn-cs"/>
                        </a:rPr>
                        <a:t>judkins</a:t>
                      </a:r>
                      <a:r>
                        <a:rPr lang="en-US" sz="1800" b="1" kern="1200" baseline="0" dirty="0" smtClean="0">
                          <a:solidFill>
                            <a:schemeClr val="dk1"/>
                          </a:solidFill>
                          <a:latin typeface="+mn-lt"/>
                          <a:ea typeface="+mn-ea"/>
                          <a:cs typeface="+mn-cs"/>
                        </a:rPr>
                        <a:t> catheters.</a:t>
                      </a:r>
                      <a:endParaRPr lang="en-US" dirty="0"/>
                    </a:p>
                  </a:txBody>
                  <a:tcPr/>
                </a:tc>
                <a:tc>
                  <a:txBody>
                    <a:bodyPr/>
                    <a:lstStyle/>
                    <a:p>
                      <a:r>
                        <a:rPr lang="en-US" sz="1800" b="1" kern="1200" baseline="0" dirty="0" err="1" smtClean="0">
                          <a:solidFill>
                            <a:schemeClr val="dk1"/>
                          </a:solidFill>
                          <a:latin typeface="+mn-lt"/>
                          <a:ea typeface="+mn-ea"/>
                          <a:cs typeface="+mn-cs"/>
                        </a:rPr>
                        <a:t>Eg</a:t>
                      </a:r>
                      <a:r>
                        <a:rPr lang="en-US" sz="1800" b="1" kern="1200" baseline="0" dirty="0" smtClean="0">
                          <a:solidFill>
                            <a:schemeClr val="dk1"/>
                          </a:solidFill>
                          <a:latin typeface="+mn-lt"/>
                          <a:ea typeface="+mn-ea"/>
                          <a:cs typeface="+mn-cs"/>
                        </a:rPr>
                        <a:t> – pigtail angiographic catheters, </a:t>
                      </a:r>
                      <a:r>
                        <a:rPr lang="en-US" sz="1800" b="1" kern="1200" baseline="0" dirty="0" err="1" smtClean="0">
                          <a:solidFill>
                            <a:schemeClr val="dk1"/>
                          </a:solidFill>
                          <a:latin typeface="+mn-lt"/>
                          <a:ea typeface="+mn-ea"/>
                          <a:cs typeface="+mn-cs"/>
                        </a:rPr>
                        <a:t>judkins</a:t>
                      </a:r>
                      <a:endParaRPr lang="en-US" sz="1800" b="1" kern="1200" baseline="0" dirty="0" smtClean="0">
                        <a:solidFill>
                          <a:schemeClr val="dk1"/>
                        </a:solidFill>
                        <a:latin typeface="+mn-lt"/>
                        <a:ea typeface="+mn-ea"/>
                        <a:cs typeface="+mn-cs"/>
                      </a:endParaRPr>
                    </a:p>
                    <a:p>
                      <a:r>
                        <a:rPr lang="en-US" sz="1800" b="1" kern="1200" baseline="0" dirty="0" smtClean="0">
                          <a:solidFill>
                            <a:schemeClr val="dk1"/>
                          </a:solidFill>
                          <a:latin typeface="+mn-lt"/>
                          <a:ea typeface="+mn-ea"/>
                          <a:cs typeface="+mn-cs"/>
                        </a:rPr>
                        <a:t>catheters</a:t>
                      </a:r>
                      <a:endParaRPr lang="en-US" dirty="0"/>
                    </a:p>
                  </a:txBody>
                  <a:tcPr/>
                </a:tc>
                <a:tc>
                  <a:txBody>
                    <a:bodyPr/>
                    <a:lstStyle/>
                    <a:p>
                      <a:r>
                        <a:rPr lang="en-US" sz="1800" b="1" kern="1200" baseline="0" dirty="0" err="1" smtClean="0">
                          <a:solidFill>
                            <a:schemeClr val="dk1"/>
                          </a:solidFill>
                          <a:latin typeface="+mn-lt"/>
                          <a:ea typeface="+mn-ea"/>
                          <a:cs typeface="+mn-cs"/>
                        </a:rPr>
                        <a:t>Eg</a:t>
                      </a:r>
                      <a:r>
                        <a:rPr lang="en-US" sz="1800" b="1" kern="1200" baseline="0" dirty="0" smtClean="0">
                          <a:solidFill>
                            <a:schemeClr val="dk1"/>
                          </a:solidFill>
                          <a:latin typeface="+mn-lt"/>
                          <a:ea typeface="+mn-ea"/>
                          <a:cs typeface="+mn-cs"/>
                        </a:rPr>
                        <a:t>- Balloon-tip flow directed catheters.</a:t>
                      </a:r>
                      <a:endParaRPr lang="en-US" dirty="0"/>
                    </a:p>
                  </a:txBody>
                  <a:tcPr/>
                </a:tc>
                <a:tc>
                  <a:txBody>
                    <a:bodyPr/>
                    <a:lstStyle/>
                    <a:p>
                      <a:r>
                        <a:rPr lang="en-US" sz="1800" b="1" kern="1200" baseline="0" dirty="0" err="1" smtClean="0">
                          <a:solidFill>
                            <a:schemeClr val="dk1"/>
                          </a:solidFill>
                          <a:latin typeface="+mn-lt"/>
                          <a:ea typeface="+mn-ea"/>
                          <a:cs typeface="+mn-cs"/>
                        </a:rPr>
                        <a:t>Eg</a:t>
                      </a:r>
                      <a:r>
                        <a:rPr lang="en-US" sz="1800" b="1" kern="1200" baseline="0" dirty="0" smtClean="0">
                          <a:solidFill>
                            <a:schemeClr val="dk1"/>
                          </a:solidFill>
                          <a:latin typeface="+mn-lt"/>
                          <a:ea typeface="+mn-ea"/>
                          <a:cs typeface="+mn-cs"/>
                        </a:rPr>
                        <a:t> – </a:t>
                      </a:r>
                      <a:r>
                        <a:rPr lang="en-US" sz="1800" b="1" kern="1200" baseline="0" dirty="0" err="1" smtClean="0">
                          <a:solidFill>
                            <a:schemeClr val="dk1"/>
                          </a:solidFill>
                          <a:latin typeface="+mn-lt"/>
                          <a:ea typeface="+mn-ea"/>
                          <a:cs typeface="+mn-cs"/>
                        </a:rPr>
                        <a:t>Brockenbrough</a:t>
                      </a:r>
                      <a:r>
                        <a:rPr lang="en-US" sz="1800" b="1" kern="1200" baseline="0" dirty="0" smtClean="0">
                          <a:solidFill>
                            <a:schemeClr val="dk1"/>
                          </a:solidFill>
                          <a:latin typeface="+mn-lt"/>
                          <a:ea typeface="+mn-ea"/>
                          <a:cs typeface="+mn-cs"/>
                        </a:rPr>
                        <a:t> catheters, transducer-tip</a:t>
                      </a:r>
                    </a:p>
                    <a:p>
                      <a:r>
                        <a:rPr lang="en-US" sz="1800" b="1" kern="1200" baseline="0" dirty="0" smtClean="0">
                          <a:solidFill>
                            <a:schemeClr val="dk1"/>
                          </a:solidFill>
                          <a:latin typeface="+mn-lt"/>
                          <a:ea typeface="+mn-ea"/>
                          <a:cs typeface="+mn-cs"/>
                        </a:rPr>
                        <a:t>catheters &amp; introducer sheaths.</a:t>
                      </a:r>
                      <a:endParaRPr lang="en-US" dirty="0"/>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HOLES</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b="1" dirty="0" smtClean="0"/>
              <a:t>Advantages</a:t>
            </a:r>
          </a:p>
          <a:p>
            <a:pPr marL="514350" indent="-514350">
              <a:buFont typeface="+mj-lt"/>
              <a:buAutoNum type="arabicPeriod"/>
            </a:pPr>
            <a:r>
              <a:rPr lang="en-US" dirty="0" smtClean="0"/>
              <a:t>Prevent catheter damping (occlusion of the coronary </a:t>
            </a:r>
            <a:r>
              <a:rPr lang="en-US" dirty="0" err="1" smtClean="0"/>
              <a:t>ostium</a:t>
            </a:r>
            <a:r>
              <a:rPr lang="en-US" dirty="0" smtClean="0"/>
              <a:t>)</a:t>
            </a:r>
          </a:p>
          <a:p>
            <a:pPr marL="514350" indent="-514350">
              <a:buFont typeface="+mj-lt"/>
              <a:buAutoNum type="arabicPeriod"/>
            </a:pPr>
            <a:r>
              <a:rPr lang="en-US" dirty="0" smtClean="0"/>
              <a:t>Allow additional blood flow out of tip, to perfuse the artery.</a:t>
            </a:r>
          </a:p>
          <a:p>
            <a:pPr marL="514350" indent="-514350">
              <a:buFont typeface="+mj-lt"/>
              <a:buAutoNum type="arabicPeriod"/>
            </a:pPr>
            <a:r>
              <a:rPr lang="en-US" dirty="0" smtClean="0"/>
              <a:t>Avoid catastrophic dissections in the </a:t>
            </a:r>
            <a:r>
              <a:rPr lang="en-US" dirty="0" err="1" smtClean="0"/>
              <a:t>ostium</a:t>
            </a:r>
            <a:r>
              <a:rPr lang="en-US" dirty="0" smtClean="0"/>
              <a:t> of the artery</a:t>
            </a:r>
          </a:p>
          <a:p>
            <a:pPr marL="514350" indent="-514350">
              <a:buFont typeface="+mj-lt"/>
              <a:buAutoNum type="arabicPeriod"/>
            </a:pPr>
            <a:r>
              <a:rPr lang="en-US" dirty="0" smtClean="0"/>
              <a:t>Avoids Disengagement during Injections</a:t>
            </a:r>
          </a:p>
          <a:p>
            <a:pPr>
              <a:buNone/>
            </a:pPr>
            <a:r>
              <a:rPr lang="en-US" b="1" dirty="0" smtClean="0"/>
              <a:t>Disadvantages</a:t>
            </a:r>
          </a:p>
          <a:p>
            <a:pPr marL="514350" indent="-514350">
              <a:buFont typeface="+mj-lt"/>
              <a:buAutoNum type="arabicPeriod"/>
            </a:pPr>
            <a:r>
              <a:rPr lang="en-US" dirty="0" smtClean="0"/>
              <a:t>False sense of security because now, aortic </a:t>
            </a:r>
            <a:r>
              <a:rPr lang="en-US" dirty="0" err="1" smtClean="0"/>
              <a:t>pressure,and</a:t>
            </a:r>
            <a:r>
              <a:rPr lang="en-US" dirty="0" smtClean="0"/>
              <a:t> not the coronary pressure is being monitored.</a:t>
            </a:r>
          </a:p>
          <a:p>
            <a:pPr marL="514350" indent="-514350">
              <a:buFont typeface="+mj-lt"/>
              <a:buAutoNum type="arabicPeriod"/>
            </a:pPr>
            <a:r>
              <a:rPr lang="en-US" dirty="0" smtClean="0"/>
              <a:t>Suboptimal </a:t>
            </a:r>
            <a:r>
              <a:rPr lang="en-US" dirty="0" err="1" smtClean="0"/>
              <a:t>opacification</a:t>
            </a:r>
            <a:endParaRPr lang="en-US" dirty="0" smtClean="0"/>
          </a:p>
          <a:p>
            <a:pPr marL="514350" indent="-514350">
              <a:buFont typeface="+mj-lt"/>
              <a:buAutoNum type="arabicPeriod"/>
            </a:pPr>
            <a:r>
              <a:rPr lang="en-US" dirty="0" smtClean="0"/>
              <a:t>Makes catheter tip weak - kinking at side holes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Catheter Choices</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1" y="1600200"/>
            <a:ext cx="9143999" cy="43434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
            </a:r>
            <a:br>
              <a:rPr lang="en-US" dirty="0" smtClean="0"/>
            </a:br>
            <a:r>
              <a:rPr lang="en-US" dirty="0" smtClean="0"/>
              <a:t>Catheters used for native coronary </a:t>
            </a:r>
            <a:endParaRPr lang="en-US" dirty="0"/>
          </a:p>
        </p:txBody>
      </p:sp>
      <p:pic>
        <p:nvPicPr>
          <p:cNvPr id="3084" name="Picture 12"/>
          <p:cNvPicPr>
            <a:picLocks noGrp="1" noChangeAspect="1" noChangeArrowheads="1"/>
          </p:cNvPicPr>
          <p:nvPr>
            <p:ph idx="1"/>
          </p:nvPr>
        </p:nvPicPr>
        <p:blipFill>
          <a:blip r:embed="rId3"/>
          <a:srcRect/>
          <a:stretch>
            <a:fillRect/>
          </a:stretch>
        </p:blipFill>
        <p:spPr bwMode="auto">
          <a:xfrm>
            <a:off x="0" y="1676400"/>
            <a:ext cx="4267200" cy="4525963"/>
          </a:xfrm>
          <a:prstGeom prst="rect">
            <a:avLst/>
          </a:prstGeom>
          <a:noFill/>
          <a:ln w="9525">
            <a:noFill/>
            <a:miter lim="800000"/>
            <a:headEnd/>
            <a:tailEnd/>
          </a:ln>
          <a:effectLst/>
        </p:spPr>
      </p:pic>
      <p:pic>
        <p:nvPicPr>
          <p:cNvPr id="3085" name="Picture 13"/>
          <p:cNvPicPr>
            <a:picLocks noChangeAspect="1" noChangeArrowheads="1"/>
          </p:cNvPicPr>
          <p:nvPr/>
        </p:nvPicPr>
        <p:blipFill>
          <a:blip r:embed="rId4"/>
          <a:srcRect/>
          <a:stretch>
            <a:fillRect/>
          </a:stretch>
        </p:blipFill>
        <p:spPr bwMode="auto">
          <a:xfrm>
            <a:off x="4552950" y="1828800"/>
            <a:ext cx="4591050" cy="2085975"/>
          </a:xfrm>
          <a:prstGeom prst="rect">
            <a:avLst/>
          </a:prstGeom>
          <a:noFill/>
          <a:ln w="9525">
            <a:noFill/>
            <a:miter lim="800000"/>
            <a:headEnd/>
            <a:tailEnd/>
          </a:ln>
          <a:effectLst/>
        </p:spPr>
      </p:pic>
      <p:sp>
        <p:nvSpPr>
          <p:cNvPr id="17" name="Rectangle 16"/>
          <p:cNvSpPr/>
          <p:nvPr/>
        </p:nvSpPr>
        <p:spPr>
          <a:xfrm>
            <a:off x="4648200" y="4419600"/>
            <a:ext cx="4038600" cy="646331"/>
          </a:xfrm>
          <a:prstGeom prst="rect">
            <a:avLst/>
          </a:prstGeom>
        </p:spPr>
        <p:txBody>
          <a:bodyPr wrap="square">
            <a:spAutoFit/>
          </a:bodyPr>
          <a:lstStyle/>
          <a:p>
            <a:r>
              <a:rPr lang="en-US" dirty="0" smtClean="0"/>
              <a:t>Curve length = distance between P</a:t>
            </a:r>
          </a:p>
          <a:p>
            <a:r>
              <a:rPr lang="en-US" dirty="0" smtClean="0"/>
              <a:t>(primary curve) &amp; S (secondary curve)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a:srcRect/>
          <a:stretch>
            <a:fillRect/>
          </a:stretch>
        </p:blipFill>
        <p:spPr bwMode="auto">
          <a:xfrm>
            <a:off x="228601" y="1600200"/>
            <a:ext cx="4419600" cy="4525963"/>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5029200" y="2133600"/>
            <a:ext cx="3657600" cy="2628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MULTIPURPOSE CATHETER</a:t>
            </a:r>
            <a:br>
              <a:rPr lang="en-US" dirty="0" smtClean="0"/>
            </a:b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457200" y="1524000"/>
            <a:ext cx="4040188" cy="4602163"/>
          </a:xfrm>
        </p:spPr>
        <p:txBody>
          <a:bodyPr>
            <a:normAutofit fontScale="92500" lnSpcReduction="10000"/>
          </a:bodyPr>
          <a:lstStyle/>
          <a:p>
            <a:pPr marL="457200" indent="-457200">
              <a:buFont typeface="+mj-lt"/>
              <a:buAutoNum type="arabicPeriod"/>
            </a:pPr>
            <a:r>
              <a:rPr lang="en-US" dirty="0" smtClean="0"/>
              <a:t>Polyurethane catheter</a:t>
            </a:r>
          </a:p>
          <a:p>
            <a:pPr marL="457200" indent="-457200">
              <a:buFont typeface="+mj-lt"/>
              <a:buAutoNum type="arabicPeriod"/>
            </a:pPr>
            <a:r>
              <a:rPr lang="en-US" dirty="0" smtClean="0"/>
              <a:t>Single curve with straight tip an end hole and two side holes.</a:t>
            </a:r>
          </a:p>
          <a:p>
            <a:pPr marL="457200" indent="-457200">
              <a:buFont typeface="+mj-lt"/>
              <a:buAutoNum type="arabicPeriod"/>
            </a:pPr>
            <a:r>
              <a:rPr lang="en-US" dirty="0" smtClean="0"/>
              <a:t>Use: CAG – Both native vessel and graft ,</a:t>
            </a:r>
            <a:r>
              <a:rPr lang="en-US" dirty="0" err="1" smtClean="0"/>
              <a:t>Ventriculography</a:t>
            </a:r>
            <a:r>
              <a:rPr lang="en-US" dirty="0" smtClean="0"/>
              <a:t> , Right heart catheterization.</a:t>
            </a:r>
          </a:p>
          <a:p>
            <a:pPr marL="457200" indent="-457200">
              <a:buFont typeface="+mj-lt"/>
              <a:buAutoNum type="arabicPeriod"/>
            </a:pPr>
            <a:r>
              <a:rPr lang="en-US" dirty="0" smtClean="0"/>
              <a:t>MP A-1 : 1 end hole only</a:t>
            </a:r>
          </a:p>
          <a:p>
            <a:pPr marL="457200" indent="-457200">
              <a:buFont typeface="+mj-lt"/>
              <a:buAutoNum type="arabicPeriod"/>
            </a:pPr>
            <a:r>
              <a:rPr lang="en-US" dirty="0" smtClean="0"/>
              <a:t>MP A-2 : 2side holes ,1end hole</a:t>
            </a:r>
          </a:p>
          <a:p>
            <a:pPr marL="457200" indent="-457200">
              <a:buFont typeface="+mj-lt"/>
              <a:buAutoNum type="arabicPeriod"/>
            </a:pPr>
            <a:r>
              <a:rPr lang="en-US" dirty="0" smtClean="0"/>
              <a:t>MP B-1 : 1 end hole only</a:t>
            </a:r>
          </a:p>
          <a:p>
            <a:pPr marL="457200" indent="-457200">
              <a:buFont typeface="+mj-lt"/>
              <a:buAutoNum type="arabicPeriod"/>
            </a:pPr>
            <a:r>
              <a:rPr lang="en-US" dirty="0" smtClean="0"/>
              <a:t>MP B-2: 2 </a:t>
            </a:r>
            <a:r>
              <a:rPr lang="en-US" dirty="0" err="1" smtClean="0"/>
              <a:t>sideholes</a:t>
            </a:r>
            <a:r>
              <a:rPr lang="en-US" dirty="0" smtClean="0"/>
              <a:t> and an end hole</a:t>
            </a:r>
            <a:endParaRPr lang="en-US" dirty="0"/>
          </a:p>
        </p:txBody>
      </p:sp>
      <p:sp>
        <p:nvSpPr>
          <p:cNvPr id="5" name="Text Placeholder 4"/>
          <p:cNvSpPr>
            <a:spLocks noGrp="1"/>
          </p:cNvSpPr>
          <p:nvPr>
            <p:ph type="body" sz="quarter" idx="3"/>
          </p:nvPr>
        </p:nvSpPr>
        <p:spPr/>
        <p:txBody>
          <a:bodyPr/>
          <a:lstStyle/>
          <a:p>
            <a:endParaRPr lang="en-US"/>
          </a:p>
        </p:txBody>
      </p:sp>
      <p:pic>
        <p:nvPicPr>
          <p:cNvPr id="5122" name="Picture 2"/>
          <p:cNvPicPr>
            <a:picLocks noGrp="1" noChangeAspect="1" noChangeArrowheads="1"/>
          </p:cNvPicPr>
          <p:nvPr>
            <p:ph sz="quarter" idx="4"/>
          </p:nvPr>
        </p:nvPicPr>
        <p:blipFill>
          <a:blip r:embed="rId2"/>
          <a:srcRect/>
          <a:stretch>
            <a:fillRect/>
          </a:stretch>
        </p:blipFill>
        <p:spPr bwMode="auto">
          <a:xfrm>
            <a:off x="4724400" y="1600200"/>
            <a:ext cx="4041775" cy="41148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BYPASS CATHETERS</a:t>
            </a:r>
            <a:endParaRPr lang="en-US" dirty="0"/>
          </a:p>
        </p:txBody>
      </p:sp>
      <p:sp>
        <p:nvSpPr>
          <p:cNvPr id="3" name="Content Placeholder 2"/>
          <p:cNvSpPr>
            <a:spLocks noGrp="1"/>
          </p:cNvSpPr>
          <p:nvPr>
            <p:ph idx="1"/>
          </p:nvPr>
        </p:nvSpPr>
        <p:spPr>
          <a:xfrm>
            <a:off x="457200" y="1600200"/>
            <a:ext cx="4876800" cy="4525963"/>
          </a:xfrm>
        </p:spPr>
        <p:txBody>
          <a:bodyPr>
            <a:normAutofit fontScale="92500" lnSpcReduction="20000"/>
          </a:bodyPr>
          <a:lstStyle/>
          <a:p>
            <a:r>
              <a:rPr lang="en-US" dirty="0" smtClean="0"/>
              <a:t>■ </a:t>
            </a:r>
            <a:r>
              <a:rPr lang="en-US" b="1" dirty="0" smtClean="0"/>
              <a:t>RCB</a:t>
            </a:r>
          </a:p>
          <a:p>
            <a:r>
              <a:rPr lang="en-US" dirty="0" smtClean="0"/>
              <a:t>– </a:t>
            </a:r>
            <a:r>
              <a:rPr lang="en-US" b="1" dirty="0" smtClean="0"/>
              <a:t>Resembles JR4 with a tip curved &gt;90</a:t>
            </a:r>
          </a:p>
          <a:p>
            <a:r>
              <a:rPr lang="en-US" b="1" dirty="0" smtClean="0"/>
              <a:t>degree</a:t>
            </a:r>
          </a:p>
          <a:p>
            <a:r>
              <a:rPr lang="en-US" dirty="0" smtClean="0"/>
              <a:t>■ </a:t>
            </a:r>
            <a:r>
              <a:rPr lang="en-US" b="1" dirty="0" smtClean="0"/>
              <a:t>LCB</a:t>
            </a:r>
          </a:p>
          <a:p>
            <a:r>
              <a:rPr lang="en-US" dirty="0" smtClean="0"/>
              <a:t>– </a:t>
            </a:r>
            <a:r>
              <a:rPr lang="en-US" b="1" dirty="0" smtClean="0"/>
              <a:t>Primary curve similar to JR4 ( 90 degree )</a:t>
            </a:r>
          </a:p>
          <a:p>
            <a:r>
              <a:rPr lang="en-US" b="1" dirty="0" smtClean="0"/>
              <a:t>but secondary curve more acute ( 70</a:t>
            </a:r>
          </a:p>
          <a:p>
            <a:r>
              <a:rPr lang="en-US" b="1" dirty="0" smtClean="0"/>
              <a:t>degree)</a:t>
            </a:r>
            <a:endParaRPr lang="en-US" dirty="0"/>
          </a:p>
        </p:txBody>
      </p:sp>
      <p:pic>
        <p:nvPicPr>
          <p:cNvPr id="8194" name="Picture 2"/>
          <p:cNvPicPr>
            <a:picLocks noChangeAspect="1" noChangeArrowheads="1"/>
          </p:cNvPicPr>
          <p:nvPr/>
        </p:nvPicPr>
        <p:blipFill>
          <a:blip r:embed="rId2"/>
          <a:srcRect/>
          <a:stretch>
            <a:fillRect/>
          </a:stretch>
        </p:blipFill>
        <p:spPr bwMode="auto">
          <a:xfrm>
            <a:off x="5105400" y="1524000"/>
            <a:ext cx="3514725" cy="44196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Internal mammary catheter</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4648200" y="1767680"/>
            <a:ext cx="4495800" cy="4480719"/>
          </a:xfrm>
          <a:prstGeom prst="rect">
            <a:avLst/>
          </a:prstGeom>
          <a:noFill/>
          <a:ln w="9525">
            <a:noFill/>
            <a:miter lim="800000"/>
            <a:headEnd/>
            <a:tailEnd/>
          </a:ln>
          <a:effectLst/>
        </p:spPr>
      </p:pic>
      <p:sp>
        <p:nvSpPr>
          <p:cNvPr id="5" name="Rectangle 4"/>
          <p:cNvSpPr/>
          <p:nvPr/>
        </p:nvSpPr>
        <p:spPr>
          <a:xfrm>
            <a:off x="609600" y="2057400"/>
            <a:ext cx="2971800" cy="3539430"/>
          </a:xfrm>
          <a:prstGeom prst="rect">
            <a:avLst/>
          </a:prstGeom>
        </p:spPr>
        <p:txBody>
          <a:bodyPr wrap="square">
            <a:spAutoFit/>
          </a:bodyPr>
          <a:lstStyle/>
          <a:p>
            <a:r>
              <a:rPr lang="en-US" sz="3200" b="1" dirty="0" smtClean="0"/>
              <a:t>Resembles </a:t>
            </a:r>
            <a:r>
              <a:rPr lang="en-US" sz="3200" b="1" dirty="0" err="1" smtClean="0"/>
              <a:t>Judkins</a:t>
            </a:r>
            <a:r>
              <a:rPr lang="en-US" sz="3200" b="1" dirty="0" smtClean="0"/>
              <a:t> right except for</a:t>
            </a:r>
          </a:p>
          <a:p>
            <a:r>
              <a:rPr lang="en-US" sz="3200" b="1" dirty="0" smtClean="0"/>
              <a:t>tighter primary curve (80degree) and</a:t>
            </a:r>
          </a:p>
          <a:p>
            <a:r>
              <a:rPr lang="en-US" sz="3200" b="1" dirty="0" smtClean="0"/>
              <a:t>longer tip</a:t>
            </a:r>
            <a:endParaRPr lang="en-US" sz="3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others</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2309018" y="1600200"/>
            <a:ext cx="4525963" cy="4525963"/>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dirty="0" smtClean="0"/>
              <a:t>FIRST SELECTIVE CORONARY ANGIOGRAM</a:t>
            </a:r>
          </a:p>
          <a:p>
            <a:r>
              <a:rPr lang="en-US" dirty="0" smtClean="0"/>
              <a:t> </a:t>
            </a:r>
            <a:r>
              <a:rPr lang="en-US" b="1" dirty="0" smtClean="0"/>
              <a:t>Was an accident</a:t>
            </a:r>
          </a:p>
          <a:p>
            <a:r>
              <a:rPr lang="en-US" dirty="0" smtClean="0"/>
              <a:t> </a:t>
            </a:r>
            <a:r>
              <a:rPr lang="en-US" b="1" dirty="0" smtClean="0"/>
              <a:t>Dr Mason </a:t>
            </a:r>
            <a:r>
              <a:rPr lang="en-US" b="1" dirty="0" err="1" smtClean="0"/>
              <a:t>Sones</a:t>
            </a:r>
            <a:r>
              <a:rPr lang="en-US" b="1" dirty="0" smtClean="0"/>
              <a:t> in 1958</a:t>
            </a:r>
          </a:p>
          <a:p>
            <a:r>
              <a:rPr lang="en-US" dirty="0" smtClean="0"/>
              <a:t> </a:t>
            </a:r>
            <a:r>
              <a:rPr lang="en-US" b="1" dirty="0" smtClean="0"/>
              <a:t>After withdrawing a catheter after </a:t>
            </a:r>
            <a:r>
              <a:rPr lang="en-US" b="1" dirty="0" err="1" smtClean="0"/>
              <a:t>ventriculogram</a:t>
            </a:r>
            <a:r>
              <a:rPr lang="en-US" b="1" dirty="0" smtClean="0"/>
              <a:t> </a:t>
            </a:r>
            <a:r>
              <a:rPr lang="en-US" b="1" dirty="0" err="1" smtClean="0"/>
              <a:t>cannulated</a:t>
            </a:r>
            <a:r>
              <a:rPr lang="en-US" b="1" dirty="0" smtClean="0"/>
              <a:t> the RCA unknowingly</a:t>
            </a:r>
          </a:p>
          <a:p>
            <a:r>
              <a:rPr lang="en-US" dirty="0" smtClean="0"/>
              <a:t> </a:t>
            </a:r>
            <a:r>
              <a:rPr lang="en-US" b="1" dirty="0" smtClean="0"/>
              <a:t>When contrast was injected for an </a:t>
            </a:r>
            <a:r>
              <a:rPr lang="en-US" b="1" dirty="0" err="1" smtClean="0"/>
              <a:t>aortogram</a:t>
            </a:r>
            <a:r>
              <a:rPr lang="en-US" b="1" dirty="0" smtClean="0"/>
              <a:t> selective </a:t>
            </a:r>
            <a:r>
              <a:rPr lang="en-US" b="1" dirty="0" err="1" smtClean="0"/>
              <a:t>opacification</a:t>
            </a:r>
            <a:r>
              <a:rPr lang="en-US" b="1" dirty="0" smtClean="0"/>
              <a:t> of RCA noted</a:t>
            </a:r>
          </a:p>
          <a:p>
            <a:r>
              <a:rPr lang="en-US" b="1" dirty="0" smtClean="0"/>
              <a:t>Designed </a:t>
            </a:r>
            <a:r>
              <a:rPr lang="en-US" b="1" dirty="0" err="1" smtClean="0"/>
              <a:t>Sones</a:t>
            </a:r>
            <a:r>
              <a:rPr lang="en-US" b="1" dirty="0" smtClean="0"/>
              <a:t> catheter and popularized the technique</a:t>
            </a:r>
          </a:p>
          <a:p>
            <a:r>
              <a:rPr lang="en-US" b="1" dirty="0" smtClean="0"/>
              <a:t>Several preformed catheters were later designed.</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 access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Femoral – modified </a:t>
            </a:r>
            <a:r>
              <a:rPr lang="en-US" dirty="0" err="1" smtClean="0"/>
              <a:t>seldinger</a:t>
            </a:r>
            <a:r>
              <a:rPr lang="en-US" dirty="0" smtClean="0"/>
              <a:t> </a:t>
            </a:r>
            <a:r>
              <a:rPr lang="en-US" dirty="0" err="1" smtClean="0"/>
              <a:t>techniqe</a:t>
            </a:r>
            <a:r>
              <a:rPr lang="en-US" dirty="0" smtClean="0"/>
              <a:t> </a:t>
            </a:r>
            <a:endParaRPr lang="en-US" dirty="0"/>
          </a:p>
        </p:txBody>
      </p:sp>
      <p:pic>
        <p:nvPicPr>
          <p:cNvPr id="2050" name="Picture 2"/>
          <p:cNvPicPr>
            <a:picLocks noGrp="1" noChangeAspect="1" noChangeArrowheads="1"/>
          </p:cNvPicPr>
          <p:nvPr>
            <p:ph sz="half" idx="2"/>
          </p:nvPr>
        </p:nvPicPr>
        <p:blipFill>
          <a:blip r:embed="rId2"/>
          <a:srcRect/>
          <a:stretch>
            <a:fillRect/>
          </a:stretch>
        </p:blipFill>
        <p:spPr bwMode="auto">
          <a:xfrm>
            <a:off x="4648200" y="1751158"/>
            <a:ext cx="4038600" cy="4224046"/>
          </a:xfrm>
          <a:prstGeom prst="rect">
            <a:avLst/>
          </a:prstGeom>
          <a:noFill/>
          <a:ln w="9525">
            <a:noFill/>
            <a:miter lim="800000"/>
            <a:headEnd/>
            <a:tailEnd/>
          </a:ln>
          <a:effectLst/>
        </p:spPr>
      </p:pic>
      <p:pic>
        <p:nvPicPr>
          <p:cNvPr id="2051" name="Picture 3"/>
          <p:cNvPicPr>
            <a:picLocks noGrp="1" noChangeAspect="1" noChangeArrowheads="1"/>
          </p:cNvPicPr>
          <p:nvPr>
            <p:ph sz="half" idx="1"/>
          </p:nvPr>
        </p:nvPicPr>
        <p:blipFill>
          <a:blip r:embed="rId3"/>
          <a:srcRect/>
          <a:stretch>
            <a:fillRect/>
          </a:stretch>
        </p:blipFill>
        <p:spPr bwMode="auto">
          <a:xfrm>
            <a:off x="457200" y="1813892"/>
            <a:ext cx="4038600" cy="4098579"/>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sz="half" idx="2"/>
          </p:nvPr>
        </p:nvGraphicFramePr>
        <p:xfrm>
          <a:off x="4648200" y="1600200"/>
          <a:ext cx="4038600" cy="370840"/>
        </p:xfrm>
        <a:graphic>
          <a:graphicData uri="http://schemas.openxmlformats.org/drawingml/2006/table">
            <a:tbl>
              <a:tblPr firstRow="1" bandRow="1">
                <a:tableStyleId>{5C22544A-7EE6-4342-B048-85BDC9FD1C3A}</a:tableStyleId>
              </a:tblPr>
              <a:tblGrid>
                <a:gridCol w="4038600"/>
              </a:tblGrid>
              <a:tr h="370840">
                <a:tc>
                  <a:txBody>
                    <a:bodyPr/>
                    <a:lstStyle/>
                    <a:p>
                      <a:endParaRPr lang="en-US" dirty="0"/>
                    </a:p>
                  </a:txBody>
                  <a:tcPr/>
                </a:tc>
              </a:tr>
            </a:tbl>
          </a:graphicData>
        </a:graphic>
      </p:graphicFrame>
      <p:pic>
        <p:nvPicPr>
          <p:cNvPr id="3074" name="Picture 2"/>
          <p:cNvPicPr>
            <a:picLocks noGrp="1" noChangeAspect="1" noChangeArrowheads="1"/>
          </p:cNvPicPr>
          <p:nvPr>
            <p:ph sz="half" idx="1"/>
          </p:nvPr>
        </p:nvPicPr>
        <p:blipFill>
          <a:blip r:embed="rId2"/>
          <a:srcRect/>
          <a:stretch>
            <a:fillRect/>
          </a:stretch>
        </p:blipFill>
        <p:spPr bwMode="auto">
          <a:xfrm>
            <a:off x="457200" y="914400"/>
            <a:ext cx="8686800" cy="5638800"/>
          </a:xfrm>
          <a:prstGeom prst="rect">
            <a:avLst/>
          </a:prstGeom>
          <a:noFill/>
          <a:ln w="9525">
            <a:noFill/>
            <a:miter lim="800000"/>
            <a:headEnd/>
            <a:tailEnd/>
          </a:ln>
          <a:effectLst/>
        </p:spPr>
      </p:pic>
      <p:sp>
        <p:nvSpPr>
          <p:cNvPr id="8" name="TextBox 7"/>
          <p:cNvSpPr txBox="1"/>
          <p:nvPr/>
        </p:nvSpPr>
        <p:spPr>
          <a:xfrm>
            <a:off x="838200" y="4495800"/>
            <a:ext cx="1804918" cy="369332"/>
          </a:xfrm>
          <a:prstGeom prst="rect">
            <a:avLst/>
          </a:prstGeom>
          <a:noFill/>
        </p:spPr>
        <p:txBody>
          <a:bodyPr wrap="none" rtlCol="0">
            <a:spAutoFit/>
          </a:bodyPr>
          <a:lstStyle/>
          <a:p>
            <a:r>
              <a:rPr lang="en-US" dirty="0" err="1" smtClean="0"/>
              <a:t>Mosqito</a:t>
            </a:r>
            <a:r>
              <a:rPr lang="en-US" dirty="0" smtClean="0"/>
              <a:t> catheter</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Intravascular ultrasound </a:t>
            </a:r>
            <a:r>
              <a:rPr lang="en-US" dirty="0" err="1" smtClean="0"/>
              <a:t>guidence</a:t>
            </a:r>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0" y="1676400"/>
            <a:ext cx="6010670" cy="4525963"/>
          </a:xfrm>
          <a:prstGeom prst="rect">
            <a:avLst/>
          </a:prstGeom>
          <a:noFill/>
          <a:ln w="9525">
            <a:noFill/>
            <a:miter lim="800000"/>
            <a:headEnd/>
            <a:tailEnd/>
          </a:ln>
          <a:effectLst/>
        </p:spPr>
      </p:pic>
      <p:sp>
        <p:nvSpPr>
          <p:cNvPr id="5" name="Rectangle 4"/>
          <p:cNvSpPr/>
          <p:nvPr/>
        </p:nvSpPr>
        <p:spPr>
          <a:xfrm>
            <a:off x="5943600" y="1676400"/>
            <a:ext cx="3200400" cy="4801314"/>
          </a:xfrm>
          <a:prstGeom prst="rect">
            <a:avLst/>
          </a:prstGeom>
        </p:spPr>
        <p:txBody>
          <a:bodyPr wrap="square">
            <a:spAutoFit/>
          </a:bodyPr>
          <a:lstStyle/>
          <a:p>
            <a:r>
              <a:rPr lang="en-US" b="1" dirty="0" smtClean="0"/>
              <a:t>The femoral artery appears as a</a:t>
            </a:r>
          </a:p>
          <a:p>
            <a:r>
              <a:rPr lang="en-US" b="1" dirty="0" err="1" smtClean="0"/>
              <a:t>pulsatile</a:t>
            </a:r>
            <a:r>
              <a:rPr lang="en-US" b="1" dirty="0" smtClean="0"/>
              <a:t> circle, usually with thicker and brighter delineation</a:t>
            </a:r>
          </a:p>
          <a:p>
            <a:r>
              <a:rPr lang="en-US" b="1" dirty="0" smtClean="0"/>
              <a:t>of the walls and on occasion with atherosclerotic and </a:t>
            </a:r>
            <a:r>
              <a:rPr lang="en-US" b="1" dirty="0" err="1" smtClean="0"/>
              <a:t>calcific</a:t>
            </a:r>
            <a:endParaRPr lang="en-US" b="1" dirty="0" smtClean="0"/>
          </a:p>
          <a:p>
            <a:r>
              <a:rPr lang="en-US" b="1" dirty="0" smtClean="0"/>
              <a:t>plaques.</a:t>
            </a:r>
          </a:p>
          <a:p>
            <a:endParaRPr lang="en-US" b="1" dirty="0" smtClean="0"/>
          </a:p>
          <a:p>
            <a:r>
              <a:rPr lang="en-US" b="1" dirty="0" smtClean="0"/>
              <a:t> Upon gentle pressure with the vascular probe, the artery is not compressible and the pulsations become more evident.</a:t>
            </a:r>
          </a:p>
          <a:p>
            <a:endParaRPr lang="en-US" b="1" dirty="0" smtClean="0"/>
          </a:p>
          <a:p>
            <a:r>
              <a:rPr lang="en-US" b="1" dirty="0" smtClean="0"/>
              <a:t>The arterial bifurcation is identified by scanning north to</a:t>
            </a:r>
          </a:p>
          <a:p>
            <a:r>
              <a:rPr lang="en-US" b="1" dirty="0" smtClean="0"/>
              <a:t>south, in order to prevent puncture at this level</a:t>
            </a:r>
            <a:endParaRPr lang="en-US"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normAutofit fontScale="85000" lnSpcReduction="20000"/>
          </a:bodyPr>
          <a:lstStyle/>
          <a:p>
            <a:r>
              <a:rPr lang="en-US" dirty="0" smtClean="0"/>
              <a:t>When the femoral pulse is difficult to palpate or numerous needle insertions have been fruitless ,</a:t>
            </a:r>
          </a:p>
          <a:p>
            <a:r>
              <a:rPr lang="en-US" dirty="0" smtClean="0"/>
              <a:t>it may be easiest to use the 18-gauge </a:t>
            </a:r>
            <a:r>
              <a:rPr lang="en-US" dirty="0" err="1" smtClean="0"/>
              <a:t>SmartNeedle</a:t>
            </a:r>
            <a:r>
              <a:rPr lang="en-US" dirty="0" smtClean="0"/>
              <a:t> .</a:t>
            </a:r>
          </a:p>
          <a:p>
            <a:r>
              <a:rPr lang="en-US" dirty="0" smtClean="0"/>
              <a:t>The </a:t>
            </a:r>
            <a:r>
              <a:rPr lang="en-US" dirty="0" err="1" smtClean="0"/>
              <a:t>obturator</a:t>
            </a:r>
            <a:r>
              <a:rPr lang="en-US" dirty="0" smtClean="0"/>
              <a:t> of this device contains a Doppler crystal that picks up </a:t>
            </a:r>
            <a:r>
              <a:rPr lang="en-US" dirty="0" err="1" smtClean="0"/>
              <a:t>pulsatile</a:t>
            </a:r>
            <a:r>
              <a:rPr lang="en-US" dirty="0" smtClean="0"/>
              <a:t> arterial or more continuous venous </a:t>
            </a:r>
            <a:r>
              <a:rPr lang="en-US" dirty="0" err="1" smtClean="0"/>
              <a:t>flow,and</a:t>
            </a:r>
            <a:r>
              <a:rPr lang="en-US" dirty="0" smtClean="0"/>
              <a:t> thereby helps aim the needle tip toward the center of the desired vascular lumen.</a:t>
            </a:r>
            <a:endParaRPr lang="en-US" dirty="0"/>
          </a:p>
        </p:txBody>
      </p:sp>
      <p:pic>
        <p:nvPicPr>
          <p:cNvPr id="6146" name="Picture 2"/>
          <p:cNvPicPr>
            <a:picLocks noGrp="1" noChangeAspect="1" noChangeArrowheads="1"/>
          </p:cNvPicPr>
          <p:nvPr>
            <p:ph sz="half" idx="1"/>
          </p:nvPr>
        </p:nvPicPr>
        <p:blipFill>
          <a:blip r:embed="rId2"/>
          <a:srcRect/>
          <a:stretch>
            <a:fillRect/>
          </a:stretch>
        </p:blipFill>
        <p:spPr bwMode="auto">
          <a:xfrm>
            <a:off x="457200" y="1843881"/>
            <a:ext cx="4038600" cy="40386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t>A high puncture above the inguinal ligament - catheter advancement difficult and predisposes to inadequate compression, hematoma formation, and/or retroperitoneal bleeding following catheter removal. </a:t>
            </a:r>
          </a:p>
          <a:p>
            <a:r>
              <a:rPr lang="en-US" dirty="0" smtClean="0"/>
              <a:t>A low puncture of the artery (at or below the femoral bifurcation or &gt;3 </a:t>
            </a:r>
            <a:r>
              <a:rPr lang="en-US" dirty="0" err="1" smtClean="0"/>
              <a:t>em</a:t>
            </a:r>
            <a:r>
              <a:rPr lang="en-US" dirty="0" smtClean="0"/>
              <a:t> below the inguinal ligament) – high chance of puncture will be at the bifurcation of femoral branches and will fail to enter the arterial lumen.</a:t>
            </a:r>
          </a:p>
          <a:p>
            <a:r>
              <a:rPr lang="en-US" dirty="0" smtClean="0"/>
              <a:t>Puncture of either one of the branches increases the risk of false aneurysm formation or thrombotic occlusion owing to smaller vessel caliber.</a:t>
            </a:r>
          </a:p>
          <a:p>
            <a:r>
              <a:rPr lang="en-US" dirty="0" smtClean="0"/>
              <a:t>Because the superficial femoral artery frequently overlies the femoral vein, low venous punctures may pass inadvertently through the superficial femoral artery, leading to excessive bleeding and possible </a:t>
            </a:r>
            <a:r>
              <a:rPr lang="en-US" dirty="0" err="1" smtClean="0"/>
              <a:t>arteriovenous</a:t>
            </a:r>
            <a:r>
              <a:rPr lang="en-US" dirty="0" smtClean="0"/>
              <a:t>(A-V) fistula formation.</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RIDING THE GUIDEWIRE</a:t>
            </a:r>
            <a:endParaRPr lang="en-US" dirty="0"/>
          </a:p>
        </p:txBody>
      </p:sp>
      <p:sp>
        <p:nvSpPr>
          <p:cNvPr id="3" name="Content Placeholder 2"/>
          <p:cNvSpPr>
            <a:spLocks noGrp="1"/>
          </p:cNvSpPr>
          <p:nvPr>
            <p:ph idx="1"/>
          </p:nvPr>
        </p:nvSpPr>
        <p:spPr>
          <a:xfrm>
            <a:off x="457200" y="1143000"/>
            <a:ext cx="8229600" cy="5715000"/>
          </a:xfrm>
        </p:spPr>
        <p:txBody>
          <a:bodyPr>
            <a:normAutofit fontScale="92500" lnSpcReduction="10000"/>
          </a:bodyPr>
          <a:lstStyle/>
          <a:p>
            <a:pPr>
              <a:buNone/>
            </a:pPr>
            <a:r>
              <a:rPr lang="en-US" b="1" dirty="0" smtClean="0"/>
              <a:t>Difficulties occurs at various level</a:t>
            </a:r>
          </a:p>
          <a:p>
            <a:r>
              <a:rPr lang="en-US" dirty="0" smtClean="0"/>
              <a:t>At or just beyond the tip of the needle and is not corrected by slight depression or slight withdrawal of the needle.</a:t>
            </a:r>
          </a:p>
          <a:p>
            <a:r>
              <a:rPr lang="en-US" dirty="0" smtClean="0"/>
              <a:t>Initially free, but resistance is encountered after several centimeters(</a:t>
            </a:r>
            <a:r>
              <a:rPr lang="en-US" dirty="0" err="1" smtClean="0"/>
              <a:t>esp</a:t>
            </a:r>
            <a:r>
              <a:rPr lang="en-US" dirty="0" smtClean="0"/>
              <a:t> with pain) - Extensive iliac disease or </a:t>
            </a:r>
            <a:r>
              <a:rPr lang="en-US" dirty="0" err="1" smtClean="0"/>
              <a:t>subintimal</a:t>
            </a:r>
            <a:r>
              <a:rPr lang="en-US" dirty="0" smtClean="0"/>
              <a:t> wire position.</a:t>
            </a:r>
          </a:p>
          <a:p>
            <a:r>
              <a:rPr lang="en-US" dirty="0" smtClean="0"/>
              <a:t>Advancing the wire above the aortic bifurcation(AAA) - overcome b y use of a floppy steerable or hydrophilic (</a:t>
            </a:r>
            <a:r>
              <a:rPr lang="en-US" dirty="0" err="1" smtClean="0"/>
              <a:t>Glidewire</a:t>
            </a:r>
            <a:r>
              <a:rPr lang="en-US" dirty="0" smtClean="0"/>
              <a:t> , Terumo) </a:t>
            </a:r>
            <a:r>
              <a:rPr lang="en-US" dirty="0" err="1" smtClean="0"/>
              <a:t>guidewire</a:t>
            </a:r>
            <a:r>
              <a:rPr lang="en-US" dirty="0" smtClean="0"/>
              <a:t>, carefully reintroduced with extreme care to avoid </a:t>
            </a:r>
            <a:r>
              <a:rPr lang="en-US" dirty="0" err="1" smtClean="0"/>
              <a:t>perforation,dissection</a:t>
            </a:r>
            <a:r>
              <a:rPr lang="en-US" dirty="0" smtClean="0"/>
              <a:t> , or dislodgment of </a:t>
            </a:r>
            <a:r>
              <a:rPr lang="en-US" dirty="0" err="1" smtClean="0"/>
              <a:t>atherothrombotic</a:t>
            </a:r>
            <a:r>
              <a:rPr lang="en-US" dirty="0" smtClean="0"/>
              <a:t> debris.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Insertion and Flushing of</a:t>
            </a:r>
            <a:br>
              <a:rPr lang="en-US" dirty="0" smtClean="0"/>
            </a:br>
            <a:r>
              <a:rPr lang="en-US" dirty="0" smtClean="0"/>
              <a:t>the Coronary Catheter</a:t>
            </a:r>
            <a:endParaRPr lang="en-US" dirty="0"/>
          </a:p>
        </p:txBody>
      </p:sp>
      <p:sp>
        <p:nvSpPr>
          <p:cNvPr id="3" name="Content Placeholder 2"/>
          <p:cNvSpPr>
            <a:spLocks noGrp="1"/>
          </p:cNvSpPr>
          <p:nvPr>
            <p:ph idx="1"/>
          </p:nvPr>
        </p:nvSpPr>
        <p:spPr/>
        <p:txBody>
          <a:bodyPr/>
          <a:lstStyle/>
          <a:p>
            <a:r>
              <a:rPr lang="en-US" dirty="0" smtClean="0"/>
              <a:t>The Catheter with </a:t>
            </a:r>
            <a:r>
              <a:rPr lang="en-US" dirty="0" err="1" smtClean="0"/>
              <a:t>guidewire</a:t>
            </a:r>
            <a:r>
              <a:rPr lang="en-US" dirty="0" smtClean="0"/>
              <a:t> to arch and into the ascending aorta – double flushed – attach to manifold – record baseline tip pressure – contrast &amp; look for alteration in tip pressure – proceed to selective engagement of coronary,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pt-BR" dirty="0" smtClean="0"/>
              <a:t>Four port cronary manifold &amp; </a:t>
            </a:r>
            <a:r>
              <a:rPr lang="en-US" dirty="0" err="1" smtClean="0"/>
              <a:t>Bracco</a:t>
            </a:r>
            <a:r>
              <a:rPr lang="en-US" dirty="0" smtClean="0"/>
              <a:t> </a:t>
            </a:r>
            <a:r>
              <a:rPr lang="en-US" dirty="0" err="1" smtClean="0"/>
              <a:t>Acisst</a:t>
            </a:r>
            <a:r>
              <a:rPr lang="en-US" dirty="0" smtClean="0"/>
              <a:t> device</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381000" y="1219200"/>
            <a:ext cx="3657600" cy="5638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724400" y="1905000"/>
            <a:ext cx="4419600"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Damping and </a:t>
            </a:r>
            <a:r>
              <a:rPr lang="en-US" dirty="0" err="1" smtClean="0"/>
              <a:t>Ventricularization</a:t>
            </a:r>
            <a:r>
              <a:rPr lang="en-US" dirty="0" smtClean="0"/>
              <a:t> of</a:t>
            </a:r>
            <a:br>
              <a:rPr lang="en-US" dirty="0" smtClean="0"/>
            </a:br>
            <a:r>
              <a:rPr lang="en-US" dirty="0" smtClean="0"/>
              <a:t>the Pressure Waveform</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A fall in overall catheter tip pressure (damping) or a fall in diastolic pressure only (</a:t>
            </a:r>
            <a:r>
              <a:rPr lang="en-US" sz="2800" dirty="0" err="1" smtClean="0"/>
              <a:t>ventricularization</a:t>
            </a:r>
            <a:r>
              <a:rPr lang="en-US" sz="2800" dirty="0" smtClean="0"/>
              <a:t>)</a:t>
            </a:r>
          </a:p>
          <a:p>
            <a:r>
              <a:rPr lang="en-US" sz="2800" dirty="0" smtClean="0"/>
              <a:t>Indicates obstruction of the catheter tip or interference with coronary inflow.</a:t>
            </a:r>
          </a:p>
          <a:p>
            <a:r>
              <a:rPr lang="en-US" sz="2800" dirty="0" smtClean="0"/>
              <a:t>The catheter tip may have been inserted across a proximal coronary </a:t>
            </a:r>
            <a:r>
              <a:rPr lang="en-US" sz="2800" dirty="0" err="1" smtClean="0"/>
              <a:t>stenosis</a:t>
            </a:r>
            <a:r>
              <a:rPr lang="en-US" sz="2800" dirty="0" smtClean="0"/>
              <a:t> or may have an adverse catheter lie that places it against the coronary wall – Withdraw the tip &amp; reengage </a:t>
            </a:r>
            <a:r>
              <a:rPr lang="en-US" sz="2800" dirty="0" err="1" smtClean="0"/>
              <a:t>cautionaly</a:t>
            </a:r>
            <a:r>
              <a:rPr lang="en-US" sz="2800" dirty="0" smtClean="0"/>
              <a:t>.</a:t>
            </a:r>
          </a:p>
          <a:p>
            <a:r>
              <a:rPr lang="en-US" sz="2800" smtClean="0"/>
              <a:t>Vigorous injection </a:t>
            </a:r>
            <a:r>
              <a:rPr lang="en-US" sz="2800" dirty="0" smtClean="0"/>
              <a:t>despite a damped or </a:t>
            </a:r>
            <a:r>
              <a:rPr lang="en-US" sz="2800" dirty="0" err="1" smtClean="0"/>
              <a:t>ventricularized</a:t>
            </a:r>
            <a:r>
              <a:rPr lang="en-US" sz="2800" dirty="0" smtClean="0"/>
              <a:t> pressure waveform should be avoided, however, since it predisposes to ventricular fibrillation or dissection of the proximal coronary artery with </a:t>
            </a:r>
            <a:r>
              <a:rPr lang="en-US" sz="2800" dirty="0" err="1" smtClean="0"/>
              <a:t>maj</a:t>
            </a:r>
            <a:r>
              <a:rPr lang="en-US" sz="2800" dirty="0" smtClean="0"/>
              <a:t> or ischemic </a:t>
            </a:r>
            <a:r>
              <a:rPr lang="en-US" sz="2800" dirty="0" err="1" smtClean="0"/>
              <a:t>sequelae</a:t>
            </a:r>
            <a:r>
              <a:rPr lang="en-US" sz="2800" dirty="0" smtClean="0"/>
              <a:t>.</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The goal is to examine the entire coronary tree (both native vessels and any surgically constructed bypass grafts) while recording details of the coronary anatomy, which include the following:</a:t>
            </a:r>
          </a:p>
          <a:p>
            <a:pPr marL="514350" indent="-514350">
              <a:buFont typeface="+mj-lt"/>
              <a:buAutoNum type="arabicPeriod"/>
            </a:pPr>
            <a:r>
              <a:rPr lang="en-US" dirty="0" smtClean="0"/>
              <a:t>the pattern of arterial distribution (as small as 0.3 mm)</a:t>
            </a:r>
          </a:p>
          <a:p>
            <a:pPr marL="514350" indent="-514350">
              <a:buFont typeface="+mj-lt"/>
              <a:buAutoNum type="arabicPeriod"/>
            </a:pPr>
            <a:r>
              <a:rPr lang="en-US" dirty="0" smtClean="0"/>
              <a:t>anatomic or functional pathology (atherosclerosis , thrombosis , congenital anomalies , or focal coronary spasm) , and </a:t>
            </a:r>
          </a:p>
          <a:p>
            <a:pPr marL="514350" indent="-514350">
              <a:buFont typeface="+mj-lt"/>
              <a:buAutoNum type="arabicPeriod"/>
            </a:pPr>
            <a:r>
              <a:rPr lang="en-US" dirty="0" smtClean="0"/>
              <a:t>the presence of </a:t>
            </a:r>
            <a:r>
              <a:rPr lang="en-US" dirty="0" err="1" smtClean="0"/>
              <a:t>intercoronary</a:t>
            </a:r>
            <a:r>
              <a:rPr lang="en-US" dirty="0" smtClean="0"/>
              <a:t> and intracoronary collateral connections .</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a:xfrm>
            <a:off x="457200" y="4953000"/>
            <a:ext cx="8229600" cy="1905000"/>
          </a:xfrm>
        </p:spPr>
        <p:txBody>
          <a:bodyPr>
            <a:normAutofit fontScale="77500" lnSpcReduction="20000"/>
          </a:bodyPr>
          <a:lstStyle/>
          <a:p>
            <a:r>
              <a:rPr lang="en-US" dirty="0" smtClean="0"/>
              <a:t>The Generally Smaller Caliber Of The Vessel (Particularly In </a:t>
            </a:r>
            <a:r>
              <a:rPr lang="en-US" dirty="0" err="1" smtClean="0"/>
              <a:t>Nondominant</a:t>
            </a:r>
            <a:r>
              <a:rPr lang="en-US" dirty="0" smtClean="0"/>
              <a:t> Vessels  </a:t>
            </a:r>
          </a:p>
          <a:p>
            <a:r>
              <a:rPr lang="en-US" dirty="0" err="1" smtClean="0"/>
              <a:t>Ostial</a:t>
            </a:r>
            <a:r>
              <a:rPr lang="en-US" dirty="0" smtClean="0"/>
              <a:t> Spasm Around The Catheter Tip </a:t>
            </a:r>
          </a:p>
          <a:p>
            <a:r>
              <a:rPr lang="en-US" dirty="0" smtClean="0"/>
              <a:t>Selective Engagement Of The </a:t>
            </a:r>
            <a:r>
              <a:rPr lang="en-US" dirty="0" err="1" smtClean="0"/>
              <a:t>Conus</a:t>
            </a:r>
            <a:r>
              <a:rPr lang="en-US" dirty="0" smtClean="0"/>
              <a:t> Branch</a:t>
            </a:r>
          </a:p>
          <a:p>
            <a:r>
              <a:rPr lang="en-US" dirty="0" smtClean="0"/>
              <a:t>True </a:t>
            </a:r>
            <a:r>
              <a:rPr lang="en-US" dirty="0" err="1" smtClean="0"/>
              <a:t>Ostial</a:t>
            </a:r>
            <a:r>
              <a:rPr lang="en-US" dirty="0" smtClean="0"/>
              <a:t> </a:t>
            </a:r>
            <a:r>
              <a:rPr lang="en-US" dirty="0" err="1" smtClean="0"/>
              <a:t>Stenosis</a:t>
            </a:r>
            <a:r>
              <a:rPr lang="en-US" dirty="0" smtClean="0"/>
              <a:t> .</a:t>
            </a:r>
            <a:endParaRPr lang="en-US" b="1" dirty="0"/>
          </a:p>
        </p:txBody>
      </p:sp>
      <p:pic>
        <p:nvPicPr>
          <p:cNvPr id="3075" name="Picture 3"/>
          <p:cNvPicPr>
            <a:picLocks noChangeAspect="1" noChangeArrowheads="1"/>
          </p:cNvPicPr>
          <p:nvPr/>
        </p:nvPicPr>
        <p:blipFill>
          <a:blip r:embed="rId2"/>
          <a:srcRect/>
          <a:stretch>
            <a:fillRect/>
          </a:stretch>
        </p:blipFill>
        <p:spPr bwMode="auto">
          <a:xfrm>
            <a:off x="0" y="0"/>
            <a:ext cx="8382000" cy="48767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Cannulation</a:t>
            </a:r>
            <a:r>
              <a:rPr lang="en-US" dirty="0" smtClean="0"/>
              <a:t> of the Left Coronary</a:t>
            </a:r>
            <a:br>
              <a:rPr lang="en-US" dirty="0" smtClean="0"/>
            </a:br>
            <a:r>
              <a:rPr lang="en-US" dirty="0" err="1" smtClean="0"/>
              <a:t>Ostium</a:t>
            </a:r>
            <a:endParaRPr lang="en-US" dirty="0"/>
          </a:p>
        </p:txBody>
      </p:sp>
      <p:pic>
        <p:nvPicPr>
          <p:cNvPr id="1027" name="Picture 3"/>
          <p:cNvPicPr>
            <a:picLocks noGrp="1" noChangeAspect="1" noChangeArrowheads="1"/>
          </p:cNvPicPr>
          <p:nvPr>
            <p:ph idx="1"/>
          </p:nvPr>
        </p:nvPicPr>
        <p:blipFill>
          <a:blip r:embed="rId2"/>
          <a:srcRect/>
          <a:stretch>
            <a:fillRect/>
          </a:stretch>
        </p:blipFill>
        <p:spPr bwMode="auto">
          <a:xfrm>
            <a:off x="0" y="2057400"/>
            <a:ext cx="4267200" cy="3276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4495800" y="2057400"/>
            <a:ext cx="4191000"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Left coronary </a:t>
            </a:r>
            <a:r>
              <a:rPr lang="en-US" dirty="0" err="1" smtClean="0"/>
              <a:t>ostium</a:t>
            </a:r>
            <a:r>
              <a:rPr lang="en-US" dirty="0" smtClean="0"/>
              <a:t> - (typically high and posterior)as seen in RAO -  limited counterclockwise rotation of the left </a:t>
            </a:r>
            <a:r>
              <a:rPr lang="en-US" dirty="0" err="1" smtClean="0"/>
              <a:t>Judkins</a:t>
            </a:r>
            <a:r>
              <a:rPr lang="en-US" dirty="0" smtClean="0"/>
              <a:t> catheter facilitate engagement OR left </a:t>
            </a:r>
            <a:r>
              <a:rPr lang="en-US" dirty="0" err="1" smtClean="0"/>
              <a:t>Amplatz</a:t>
            </a:r>
            <a:r>
              <a:rPr lang="en-US" dirty="0" smtClean="0"/>
              <a:t> catheters is used.</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Grp="1" noChangeAspect="1" noChangeArrowheads="1"/>
          </p:cNvPicPr>
          <p:nvPr>
            <p:ph idx="1"/>
          </p:nvPr>
        </p:nvPicPr>
        <p:blipFill>
          <a:blip r:embed="rId2"/>
          <a:srcRect/>
          <a:stretch>
            <a:fillRect/>
          </a:stretch>
        </p:blipFill>
        <p:spPr bwMode="auto">
          <a:xfrm>
            <a:off x="0" y="1447800"/>
            <a:ext cx="9144000"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Cannulation</a:t>
            </a:r>
            <a:r>
              <a:rPr lang="en-US" dirty="0" smtClean="0"/>
              <a:t> of the Right Coronary</a:t>
            </a:r>
            <a:br>
              <a:rPr lang="en-US" dirty="0" smtClean="0"/>
            </a:br>
            <a:r>
              <a:rPr lang="en-US" dirty="0" err="1" smtClean="0"/>
              <a:t>Ostium</a:t>
            </a:r>
            <a:endParaRPr lang="en-US" dirty="0"/>
          </a:p>
        </p:txBody>
      </p:sp>
      <p:pic>
        <p:nvPicPr>
          <p:cNvPr id="2055" name="Picture 7"/>
          <p:cNvPicPr>
            <a:picLocks noGrp="1" noChangeAspect="1" noChangeArrowheads="1"/>
          </p:cNvPicPr>
          <p:nvPr>
            <p:ph idx="1"/>
          </p:nvPr>
        </p:nvPicPr>
        <p:blipFill>
          <a:blip r:embed="rId2"/>
          <a:srcRect/>
          <a:stretch>
            <a:fillRect/>
          </a:stretch>
        </p:blipFill>
        <p:spPr bwMode="auto">
          <a:xfrm>
            <a:off x="2224088" y="2840038"/>
            <a:ext cx="4695825" cy="2047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Catheters with smaller ( 3 . 5 </a:t>
            </a:r>
            <a:r>
              <a:rPr lang="en-US" dirty="0" err="1" smtClean="0"/>
              <a:t>em</a:t>
            </a:r>
            <a:r>
              <a:rPr lang="en-US" dirty="0" smtClean="0"/>
              <a:t>) or larger ( 5 or 6 </a:t>
            </a:r>
            <a:r>
              <a:rPr lang="en-US" dirty="0" err="1" smtClean="0"/>
              <a:t>em</a:t>
            </a:r>
            <a:r>
              <a:rPr lang="en-US" dirty="0" smtClean="0"/>
              <a:t>) </a:t>
            </a:r>
            <a:r>
              <a:rPr lang="en-US" dirty="0" err="1" smtClean="0"/>
              <a:t>Judkins</a:t>
            </a:r>
            <a:r>
              <a:rPr lang="en-US" dirty="0" smtClean="0"/>
              <a:t> curves or right </a:t>
            </a:r>
            <a:r>
              <a:rPr lang="en-US" dirty="0" err="1" smtClean="0"/>
              <a:t>Amplatz</a:t>
            </a:r>
            <a:r>
              <a:rPr lang="en-US" dirty="0" smtClean="0"/>
              <a:t> catheters(AR 1 or AR2) may be used if engagement difficult.</a:t>
            </a:r>
          </a:p>
          <a:p>
            <a:r>
              <a:rPr lang="en-US" dirty="0" smtClean="0"/>
              <a:t>Sometimes , the right coronary </a:t>
            </a:r>
            <a:r>
              <a:rPr lang="en-US" dirty="0" err="1" smtClean="0"/>
              <a:t>ostium</a:t>
            </a:r>
            <a:r>
              <a:rPr lang="en-US" dirty="0" smtClean="0"/>
              <a:t> lies high and anterior above the </a:t>
            </a:r>
            <a:r>
              <a:rPr lang="en-US" dirty="0" err="1" smtClean="0"/>
              <a:t>commissure</a:t>
            </a:r>
            <a:r>
              <a:rPr lang="en-US" dirty="0" smtClean="0"/>
              <a:t> of the left and right aortic valve leaflets rather than in the middle of the right sinus . If not been possible to engage ,a nonselective injection should be performed into the right sinus of </a:t>
            </a:r>
            <a:r>
              <a:rPr lang="en-US" dirty="0" err="1" smtClean="0"/>
              <a:t>Valsalva</a:t>
            </a:r>
            <a:r>
              <a:rPr lang="en-US" dirty="0" smtClean="0"/>
              <a:t> . This will show the high-anterior origin and trigger a change to a left </a:t>
            </a:r>
            <a:r>
              <a:rPr lang="en-US" dirty="0" err="1" smtClean="0"/>
              <a:t>Amplatz</a:t>
            </a:r>
            <a:r>
              <a:rPr lang="en-US" dirty="0" smtClean="0"/>
              <a:t> ( either AL0 . 7 5 or AL l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Cannulation</a:t>
            </a:r>
            <a:r>
              <a:rPr lang="en-US" dirty="0" smtClean="0"/>
              <a:t> of </a:t>
            </a:r>
            <a:r>
              <a:rPr lang="en-US" dirty="0" err="1" smtClean="0"/>
              <a:t>Saphenous</a:t>
            </a:r>
            <a:r>
              <a:rPr lang="en-US" dirty="0" smtClean="0"/>
              <a:t> Vein and</a:t>
            </a:r>
            <a:br>
              <a:rPr lang="en-US" dirty="0" smtClean="0"/>
            </a:br>
            <a:r>
              <a:rPr lang="en-US" dirty="0" smtClean="0"/>
              <a:t>Arterial Grafts</a:t>
            </a:r>
            <a:endParaRPr lang="en-US" dirty="0"/>
          </a:p>
        </p:txBody>
      </p:sp>
      <p:sp>
        <p:nvSpPr>
          <p:cNvPr id="3" name="Content Placeholder 2"/>
          <p:cNvSpPr>
            <a:spLocks noGrp="1"/>
          </p:cNvSpPr>
          <p:nvPr>
            <p:ph idx="1"/>
          </p:nvPr>
        </p:nvSpPr>
        <p:spPr/>
        <p:txBody>
          <a:bodyPr>
            <a:normAutofit fontScale="92500"/>
          </a:bodyPr>
          <a:lstStyle/>
          <a:p>
            <a:r>
              <a:rPr lang="en-US" b="1" dirty="0" smtClean="0"/>
              <a:t>Right Grafts</a:t>
            </a:r>
          </a:p>
          <a:p>
            <a:pPr>
              <a:buNone/>
            </a:pPr>
            <a:r>
              <a:rPr lang="en-US" dirty="0" smtClean="0"/>
              <a:t>    – Primary choice - MP</a:t>
            </a:r>
          </a:p>
          <a:p>
            <a:pPr>
              <a:buNone/>
            </a:pPr>
            <a:r>
              <a:rPr lang="en-US" dirty="0" smtClean="0"/>
              <a:t>    – Alternative – JR , RCB , AL</a:t>
            </a:r>
          </a:p>
          <a:p>
            <a:r>
              <a:rPr lang="en-US" b="1" dirty="0" smtClean="0"/>
              <a:t>Left Grafts :</a:t>
            </a:r>
          </a:p>
          <a:p>
            <a:pPr>
              <a:buNone/>
            </a:pPr>
            <a:r>
              <a:rPr lang="en-US" dirty="0" smtClean="0"/>
              <a:t>     – Primary Choice – JR4 , AL1</a:t>
            </a:r>
          </a:p>
          <a:p>
            <a:pPr>
              <a:buNone/>
            </a:pPr>
            <a:r>
              <a:rPr lang="en-US" dirty="0" smtClean="0"/>
              <a:t>     – Upward trajectory may require - LCB , IM , HS</a:t>
            </a:r>
          </a:p>
          <a:p>
            <a:pPr>
              <a:buNone/>
            </a:pPr>
            <a:r>
              <a:rPr lang="en-US" dirty="0" smtClean="0"/>
              <a:t>     – More anterior origin – AL , HS &gt; JR , LCB , MP</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 Coronary Artery Graft</a:t>
            </a:r>
            <a:endParaRPr lang="en-US" dirty="0"/>
          </a:p>
        </p:txBody>
      </p:sp>
      <p:sp>
        <p:nvSpPr>
          <p:cNvPr id="3" name="Content Placeholder 2"/>
          <p:cNvSpPr>
            <a:spLocks noGrp="1"/>
          </p:cNvSpPr>
          <p:nvPr>
            <p:ph idx="1"/>
          </p:nvPr>
        </p:nvSpPr>
        <p:spPr/>
        <p:txBody>
          <a:bodyPr>
            <a:normAutofit lnSpcReduction="10000"/>
          </a:bodyPr>
          <a:lstStyle/>
          <a:p>
            <a:r>
              <a:rPr lang="en-US" dirty="0" smtClean="0"/>
              <a:t>Preferred view for engagement - RAO with the tip of the catheter pointing </a:t>
            </a:r>
            <a:r>
              <a:rPr lang="en-US" dirty="0" err="1" smtClean="0"/>
              <a:t>anteriorly</a:t>
            </a:r>
            <a:r>
              <a:rPr lang="en-US" dirty="0" smtClean="0"/>
              <a:t> (to the right of the angiographic view).</a:t>
            </a:r>
          </a:p>
          <a:p>
            <a:r>
              <a:rPr lang="en-US" dirty="0" smtClean="0"/>
              <a:t>generally use a JR4 or an AL l  catheter to engage anterior(</a:t>
            </a:r>
            <a:r>
              <a:rPr lang="en-US" dirty="0" err="1" smtClean="0"/>
              <a:t>i</a:t>
            </a:r>
            <a:r>
              <a:rPr lang="en-US" dirty="0" smtClean="0"/>
              <a:t>. e . , left) coronary grafts . </a:t>
            </a:r>
          </a:p>
          <a:p>
            <a:r>
              <a:rPr lang="en-US" dirty="0" smtClean="0"/>
              <a:t>Special left coronary </a:t>
            </a:r>
            <a:r>
              <a:rPr lang="en-US" dirty="0" err="1" smtClean="0"/>
              <a:t>bypass,internal</a:t>
            </a:r>
            <a:r>
              <a:rPr lang="en-US" dirty="0" smtClean="0"/>
              <a:t> mammary, or hockey stick catheters may be required for left grafts that originate with an upward trajectory</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coronary grafts</a:t>
            </a:r>
            <a:endParaRPr lang="en-US" dirty="0"/>
          </a:p>
        </p:txBody>
      </p:sp>
      <p:sp>
        <p:nvSpPr>
          <p:cNvPr id="3" name="Content Placeholder 2"/>
          <p:cNvSpPr>
            <a:spLocks noGrp="1"/>
          </p:cNvSpPr>
          <p:nvPr>
            <p:ph idx="1"/>
          </p:nvPr>
        </p:nvSpPr>
        <p:spPr/>
        <p:txBody>
          <a:bodyPr>
            <a:normAutofit lnSpcReduction="10000"/>
          </a:bodyPr>
          <a:lstStyle/>
          <a:p>
            <a:r>
              <a:rPr lang="en-US" dirty="0" smtClean="0"/>
              <a:t>Preferred view for engagement – LAO with the tip of the catheter pointing downward and toward the right of the aortic wall (left in the angiographic view)</a:t>
            </a:r>
          </a:p>
          <a:p>
            <a:endParaRPr lang="en-US" dirty="0" smtClean="0"/>
          </a:p>
          <a:p>
            <a:r>
              <a:rPr lang="en-US" dirty="0" smtClean="0"/>
              <a:t>For downward-pointing right coronary grafts - we prefer a soft catheter with no primary curve (a </a:t>
            </a:r>
            <a:r>
              <a:rPr lang="en-US" dirty="0" err="1" smtClean="0"/>
              <a:t>multipurpose,Wexler</a:t>
            </a:r>
            <a:r>
              <a:rPr lang="en-US" dirty="0" smtClean="0"/>
              <a:t>, or JR3 . 5 short-tip catheter)</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304800" y="304800"/>
            <a:ext cx="85344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Coronary angiography - limited </a:t>
            </a:r>
            <a:r>
              <a:rPr lang="en-US" dirty="0"/>
              <a:t>to examination of only the coronary </a:t>
            </a:r>
            <a:r>
              <a:rPr lang="en-US" dirty="0" smtClean="0"/>
              <a:t>lumen and </a:t>
            </a:r>
            <a:r>
              <a:rPr lang="en-US" dirty="0"/>
              <a:t>not of the </a:t>
            </a:r>
            <a:r>
              <a:rPr lang="en-US" dirty="0" smtClean="0"/>
              <a:t>endothelial </a:t>
            </a:r>
            <a:r>
              <a:rPr lang="en-US" dirty="0"/>
              <a:t>surface, </a:t>
            </a:r>
            <a:r>
              <a:rPr lang="en-US" dirty="0" smtClean="0"/>
              <a:t>plaque </a:t>
            </a:r>
            <a:r>
              <a:rPr lang="en-US" dirty="0"/>
              <a:t>content, </a:t>
            </a:r>
            <a:r>
              <a:rPr lang="en-US" dirty="0" smtClean="0"/>
              <a:t>vessel wall</a:t>
            </a:r>
            <a:r>
              <a:rPr lang="en-US" dirty="0"/>
              <a:t>, or ( except indirectly) coronary flow physiology. </a:t>
            </a:r>
            <a:r>
              <a:rPr lang="en-US" dirty="0" smtClean="0"/>
              <a:t>When features </a:t>
            </a:r>
            <a:r>
              <a:rPr lang="en-US" dirty="0"/>
              <a:t>related to the above are in question , coronary </a:t>
            </a:r>
            <a:r>
              <a:rPr lang="en-US" dirty="0" smtClean="0"/>
              <a:t>angiography may be </a:t>
            </a:r>
            <a:r>
              <a:rPr lang="en-US" dirty="0"/>
              <a:t>supplemented by intravascular </a:t>
            </a:r>
            <a:r>
              <a:rPr lang="en-US" dirty="0" err="1" smtClean="0"/>
              <a:t>ultrasound,optical</a:t>
            </a:r>
            <a:r>
              <a:rPr lang="en-US" dirty="0" smtClean="0"/>
              <a:t> computerized </a:t>
            </a:r>
            <a:r>
              <a:rPr lang="en-US" dirty="0"/>
              <a:t>tomography, </a:t>
            </a:r>
            <a:r>
              <a:rPr lang="en-US" dirty="0" err="1"/>
              <a:t>angioscopy</a:t>
            </a:r>
            <a:r>
              <a:rPr lang="en-US" dirty="0"/>
              <a:t>, or </a:t>
            </a:r>
            <a:r>
              <a:rPr lang="en-US" dirty="0" smtClean="0"/>
              <a:t>intracoronary pressure </a:t>
            </a:r>
            <a:r>
              <a:rPr lang="en-US" dirty="0"/>
              <a:t>and flow </a:t>
            </a:r>
            <a:r>
              <a:rPr lang="en-US" dirty="0" smtClean="0"/>
              <a:t>measurements.</a:t>
            </a:r>
            <a:endParaRPr lang="en-US" dirty="0"/>
          </a:p>
          <a:p>
            <a:r>
              <a:rPr lang="en-US" dirty="0" smtClean="0"/>
              <a:t>Despite </a:t>
            </a:r>
            <a:r>
              <a:rPr lang="en-US" dirty="0"/>
              <a:t>these limitations , selective coronary </a:t>
            </a:r>
            <a:r>
              <a:rPr lang="en-US" dirty="0" smtClean="0"/>
              <a:t>angiography still </a:t>
            </a:r>
            <a:r>
              <a:rPr lang="en-US" dirty="0"/>
              <a:t>remains the clinical gold standard for </a:t>
            </a:r>
            <a:r>
              <a:rPr lang="en-US" dirty="0" smtClean="0"/>
              <a:t>evaluating coronary </a:t>
            </a:r>
            <a:r>
              <a:rPr lang="en-US" dirty="0"/>
              <a:t>anatomy.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Internal Mammary Artery </a:t>
            </a:r>
            <a:r>
              <a:rPr lang="en-US" dirty="0" err="1" smtClean="0"/>
              <a:t>Cannulation</a:t>
            </a:r>
            <a:endParaRPr lang="en-US" dirty="0"/>
          </a:p>
        </p:txBody>
      </p:sp>
      <p:pic>
        <p:nvPicPr>
          <p:cNvPr id="3077" name="Picture 5"/>
          <p:cNvPicPr>
            <a:picLocks noGrp="1" noChangeAspect="1" noChangeArrowheads="1"/>
          </p:cNvPicPr>
          <p:nvPr>
            <p:ph idx="1"/>
          </p:nvPr>
        </p:nvPicPr>
        <p:blipFill>
          <a:blip r:embed="rId3"/>
          <a:srcRect/>
          <a:stretch>
            <a:fillRect/>
          </a:stretch>
        </p:blipFill>
        <p:spPr bwMode="auto">
          <a:xfrm>
            <a:off x="661988" y="1447800"/>
            <a:ext cx="7820025" cy="3276600"/>
          </a:xfrm>
          <a:prstGeom prst="rect">
            <a:avLst/>
          </a:prstGeom>
          <a:noFill/>
          <a:ln w="9525">
            <a:noFill/>
            <a:miter lim="800000"/>
            <a:headEnd/>
            <a:tailEnd/>
          </a:ln>
          <a:effectLst/>
        </p:spPr>
      </p:pic>
      <p:sp>
        <p:nvSpPr>
          <p:cNvPr id="8" name="Rectangle 7"/>
          <p:cNvSpPr/>
          <p:nvPr/>
        </p:nvSpPr>
        <p:spPr>
          <a:xfrm>
            <a:off x="685800" y="5257800"/>
            <a:ext cx="3810000" cy="1477328"/>
          </a:xfrm>
          <a:prstGeom prst="rect">
            <a:avLst/>
          </a:prstGeom>
        </p:spPr>
        <p:txBody>
          <a:bodyPr wrap="square">
            <a:spAutoFit/>
          </a:bodyPr>
          <a:lstStyle/>
          <a:p>
            <a:r>
              <a:rPr lang="en-US" dirty="0" smtClean="0"/>
              <a:t>Femoral approach using a soft-tip preformed internal mammary catheter, which resembles a right </a:t>
            </a:r>
            <a:r>
              <a:rPr lang="en-US" dirty="0" err="1" smtClean="0"/>
              <a:t>Judkins</a:t>
            </a:r>
            <a:r>
              <a:rPr lang="en-US" dirty="0" smtClean="0"/>
              <a:t> catheter except for a tighter primary curve.</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dirty="0" smtClean="0"/>
              <a:t>In the LAO </a:t>
            </a:r>
            <a:r>
              <a:rPr lang="en-US" dirty="0" err="1" smtClean="0"/>
              <a:t>proj</a:t>
            </a:r>
            <a:r>
              <a:rPr lang="en-US" dirty="0" smtClean="0"/>
              <a:t> </a:t>
            </a:r>
            <a:r>
              <a:rPr lang="en-US" dirty="0" err="1" smtClean="0"/>
              <a:t>ection</a:t>
            </a:r>
            <a:r>
              <a:rPr lang="en-US" dirty="0" smtClean="0"/>
              <a:t>, </a:t>
            </a:r>
            <a:r>
              <a:rPr lang="en-US" dirty="0" err="1" smtClean="0"/>
              <a:t>cannulation</a:t>
            </a:r>
            <a:r>
              <a:rPr lang="en-US" dirty="0" smtClean="0"/>
              <a:t> of the left internal mammary artery begins by advancement of this catheter into the aortic arch until it lies j u s t inside the left edge of the </a:t>
            </a:r>
            <a:r>
              <a:rPr lang="en-US" dirty="0" err="1" smtClean="0"/>
              <a:t>wedgelike</a:t>
            </a:r>
            <a:r>
              <a:rPr lang="en-US" dirty="0" smtClean="0"/>
              <a:t> density formed by the shadow of the upper </a:t>
            </a:r>
            <a:r>
              <a:rPr lang="en-US" dirty="0" err="1" smtClean="0"/>
              <a:t>mediastinum</a:t>
            </a:r>
            <a:r>
              <a:rPr lang="en-US" dirty="0" smtClean="0"/>
              <a:t> against the lung fields . </a:t>
            </a:r>
          </a:p>
          <a:p>
            <a:r>
              <a:rPr lang="en-US" dirty="0" smtClean="0"/>
              <a:t>With l to 2 cm of J </a:t>
            </a:r>
            <a:r>
              <a:rPr lang="en-US" dirty="0" err="1" smtClean="0"/>
              <a:t>guidewire</a:t>
            </a:r>
            <a:r>
              <a:rPr lang="en-US" dirty="0" smtClean="0"/>
              <a:t> protruding from its tip , the mammary catheter is rotated counterclockwise and slowly pulled back until it falls into the </a:t>
            </a:r>
            <a:r>
              <a:rPr lang="en-US" dirty="0" err="1" smtClean="0"/>
              <a:t>subclavian</a:t>
            </a:r>
            <a:r>
              <a:rPr lang="en-US" dirty="0" smtClean="0"/>
              <a:t> artery origin.</a:t>
            </a:r>
          </a:p>
          <a:p>
            <a:r>
              <a:rPr lang="en-US" dirty="0" smtClean="0"/>
              <a:t>From there , the wire can be advanced well out into the </a:t>
            </a:r>
            <a:r>
              <a:rPr lang="en-US" dirty="0" err="1" smtClean="0"/>
              <a:t>axillary</a:t>
            </a:r>
            <a:r>
              <a:rPr lang="en-US" dirty="0" smtClean="0"/>
              <a:t> artery. The mammary catheter is then advanced over the wire , into the </a:t>
            </a:r>
            <a:r>
              <a:rPr lang="en-US" dirty="0" err="1" smtClean="0"/>
              <a:t>midsubclavian</a:t>
            </a:r>
            <a:r>
              <a:rPr lang="en-US" dirty="0" smtClean="0"/>
              <a:t>, where the </a:t>
            </a:r>
            <a:r>
              <a:rPr lang="en-US" dirty="0" err="1" smtClean="0"/>
              <a:t>guidewire</a:t>
            </a:r>
            <a:r>
              <a:rPr lang="en-US" dirty="0" smtClean="0"/>
              <a:t> is then removed and the catheter is flushed and filled with contrast.</a:t>
            </a:r>
          </a:p>
          <a:p>
            <a:r>
              <a:rPr lang="en-US" dirty="0" smtClean="0"/>
              <a:t>Switching to the straight AP projection, the catheter is rotated counterclockwise slightly (to make the tip point slightly </a:t>
            </a:r>
            <a:r>
              <a:rPr lang="en-US" dirty="0" err="1" smtClean="0"/>
              <a:t>anteriorly</a:t>
            </a:r>
            <a:r>
              <a:rPr lang="en-US" dirty="0" smtClean="0"/>
              <a:t>) as it is withdrawn slowly until the internal mammary is engaged. </a:t>
            </a:r>
          </a:p>
          <a:p>
            <a:r>
              <a:rPr lang="en-US" dirty="0" err="1" smtClean="0"/>
              <a:t>Rt</a:t>
            </a:r>
            <a:r>
              <a:rPr lang="en-US" dirty="0" smtClean="0"/>
              <a:t> mammary artery - </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selective </a:t>
            </a:r>
            <a:r>
              <a:rPr lang="en-US" dirty="0" err="1" smtClean="0"/>
              <a:t>cannulation</a:t>
            </a:r>
            <a:r>
              <a:rPr lang="en-US" dirty="0" smtClean="0"/>
              <a:t> difficult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Nonselective injections into the </a:t>
            </a:r>
            <a:r>
              <a:rPr lang="en-US" dirty="0" err="1" smtClean="0"/>
              <a:t>subclavian</a:t>
            </a:r>
            <a:r>
              <a:rPr lang="en-US" dirty="0" smtClean="0"/>
              <a:t> (but generally not to provide detailed information about the distal native vessel.)</a:t>
            </a:r>
          </a:p>
          <a:p>
            <a:r>
              <a:rPr lang="en-US" dirty="0" smtClean="0"/>
              <a:t>Inflation of a blood pressure cuff on the </a:t>
            </a:r>
            <a:r>
              <a:rPr lang="en-US" dirty="0" err="1" smtClean="0"/>
              <a:t>ipsilateral</a:t>
            </a:r>
            <a:r>
              <a:rPr lang="en-US" dirty="0" smtClean="0"/>
              <a:t> arm may help </a:t>
            </a:r>
            <a:r>
              <a:rPr lang="en-US" dirty="0" err="1" smtClean="0"/>
              <a:t>reducerunoff</a:t>
            </a:r>
            <a:r>
              <a:rPr lang="en-US" dirty="0" smtClean="0"/>
              <a:t> through the </a:t>
            </a:r>
            <a:r>
              <a:rPr lang="en-US" dirty="0" err="1" smtClean="0"/>
              <a:t>axillary</a:t>
            </a:r>
            <a:r>
              <a:rPr lang="en-US" dirty="0" smtClean="0"/>
              <a:t> artery and improve </a:t>
            </a:r>
            <a:r>
              <a:rPr lang="en-US" dirty="0" err="1" smtClean="0"/>
              <a:t>opacification</a:t>
            </a:r>
            <a:r>
              <a:rPr lang="en-US" dirty="0" smtClean="0"/>
              <a:t>.</a:t>
            </a:r>
          </a:p>
          <a:p>
            <a:r>
              <a:rPr lang="en-US" dirty="0" smtClean="0"/>
              <a:t>Y connector can be attached to the hub of the </a:t>
            </a:r>
            <a:r>
              <a:rPr lang="en-US" dirty="0" err="1" smtClean="0"/>
              <a:t>diagnos</a:t>
            </a:r>
            <a:r>
              <a:rPr lang="en-US" dirty="0" smtClean="0"/>
              <a:t> catheter and a 0.014-inch soft-tipped coronary angioplasty </a:t>
            </a:r>
            <a:r>
              <a:rPr lang="en-US" dirty="0" err="1" smtClean="0"/>
              <a:t>guidewire</a:t>
            </a:r>
            <a:r>
              <a:rPr lang="en-US" dirty="0" smtClean="0"/>
              <a:t> can be advanced </a:t>
            </a:r>
            <a:r>
              <a:rPr lang="en-US" smtClean="0"/>
              <a:t>into IMA.</a:t>
            </a:r>
            <a:endParaRPr lang="en-US"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r>
              <a:rPr lang="en-US" dirty="0" smtClean="0"/>
              <a:t>Within the first 6 months after </a:t>
            </a:r>
            <a:r>
              <a:rPr lang="en-US" dirty="0" err="1" smtClean="0"/>
              <a:t>surgery,most</a:t>
            </a:r>
            <a:r>
              <a:rPr lang="en-US" dirty="0" smtClean="0"/>
              <a:t> commonly the lesion is located at the distal mammary coronary </a:t>
            </a:r>
            <a:r>
              <a:rPr lang="en-US" dirty="0" err="1" smtClean="0"/>
              <a:t>anastomosis</a:t>
            </a:r>
            <a:r>
              <a:rPr lang="en-US" dirty="0" smtClean="0"/>
              <a:t> . It occurs usually owing to local </a:t>
            </a:r>
            <a:r>
              <a:rPr lang="en-US" dirty="0" err="1" smtClean="0"/>
              <a:t>intimal</a:t>
            </a:r>
            <a:r>
              <a:rPr lang="en-US" dirty="0" smtClean="0"/>
              <a:t> hyperplasia rather than atherosclerosis and responds well to balloon angioplasty.</a:t>
            </a:r>
          </a:p>
          <a:p>
            <a:r>
              <a:rPr lang="en-US" dirty="0" smtClean="0"/>
              <a:t>It is also important to look </a:t>
            </a:r>
          </a:p>
          <a:p>
            <a:pPr>
              <a:buNone/>
            </a:pPr>
            <a:r>
              <a:rPr lang="en-US" dirty="0" smtClean="0"/>
              <a:t>                                  1)large </a:t>
            </a:r>
            <a:r>
              <a:rPr lang="en-US" dirty="0" err="1" smtClean="0"/>
              <a:t>nonligated</a:t>
            </a:r>
            <a:r>
              <a:rPr lang="en-US" dirty="0" smtClean="0"/>
              <a:t> side branches that may divert flow from the coronary circulation and occlusion of which may be required for angina relief.</a:t>
            </a:r>
          </a:p>
          <a:p>
            <a:pPr>
              <a:buNone/>
            </a:pPr>
            <a:r>
              <a:rPr lang="en-US" dirty="0" smtClean="0"/>
              <a:t>                                  2)</a:t>
            </a:r>
            <a:r>
              <a:rPr lang="en-US" dirty="0" err="1" smtClean="0"/>
              <a:t>stenosis</a:t>
            </a:r>
            <a:r>
              <a:rPr lang="en-US" dirty="0" smtClean="0"/>
              <a:t> in the </a:t>
            </a:r>
            <a:r>
              <a:rPr lang="en-US" dirty="0" err="1" smtClean="0"/>
              <a:t>subclavian</a:t>
            </a:r>
            <a:r>
              <a:rPr lang="en-US" dirty="0" smtClean="0"/>
              <a:t> artery</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Gastroepiploic</a:t>
            </a:r>
            <a:r>
              <a:rPr lang="en-US" dirty="0" smtClean="0"/>
              <a:t> Graft </a:t>
            </a:r>
            <a:r>
              <a:rPr lang="en-US" dirty="0" err="1" smtClean="0"/>
              <a:t>Cannulation</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52400" y="1524000"/>
            <a:ext cx="4648200" cy="4657725"/>
          </a:xfrm>
          <a:prstGeom prst="rect">
            <a:avLst/>
          </a:prstGeom>
          <a:noFill/>
          <a:ln w="9525">
            <a:noFill/>
            <a:miter lim="800000"/>
            <a:headEnd/>
            <a:tailEnd/>
          </a:ln>
          <a:effectLst/>
        </p:spPr>
      </p:pic>
      <p:sp>
        <p:nvSpPr>
          <p:cNvPr id="5" name="Rectangle 4"/>
          <p:cNvSpPr/>
          <p:nvPr/>
        </p:nvSpPr>
        <p:spPr>
          <a:xfrm>
            <a:off x="5181600" y="1981200"/>
            <a:ext cx="3657600" cy="2862322"/>
          </a:xfrm>
          <a:prstGeom prst="rect">
            <a:avLst/>
          </a:prstGeom>
        </p:spPr>
        <p:txBody>
          <a:bodyPr wrap="square">
            <a:spAutoFit/>
          </a:bodyPr>
          <a:lstStyle/>
          <a:p>
            <a:r>
              <a:rPr lang="en-US" sz="2000" dirty="0" smtClean="0"/>
              <a:t>Standard Visceral Angiographic</a:t>
            </a:r>
          </a:p>
          <a:p>
            <a:r>
              <a:rPr lang="en-US" sz="2000" dirty="0" smtClean="0"/>
              <a:t>Catheters (E.G. , Cobra) Designed To Enter Visceral Arteries Such</a:t>
            </a:r>
          </a:p>
          <a:p>
            <a:r>
              <a:rPr lang="en-US" sz="2000" dirty="0" smtClean="0"/>
              <a:t>As The Celiac Axis Till GDA</a:t>
            </a:r>
          </a:p>
          <a:p>
            <a:endParaRPr lang="en-US" sz="2000" dirty="0" smtClean="0"/>
          </a:p>
          <a:p>
            <a:r>
              <a:rPr lang="en-US" sz="2000" dirty="0" smtClean="0"/>
              <a:t>A 0 . 0 2 5 -Inch </a:t>
            </a:r>
            <a:r>
              <a:rPr lang="en-US" sz="2000" dirty="0" err="1" smtClean="0"/>
              <a:t>Glidewire</a:t>
            </a:r>
            <a:r>
              <a:rPr lang="en-US" sz="2000" dirty="0" smtClean="0"/>
              <a:t> (Terumo) Can Then Be Used To </a:t>
            </a:r>
            <a:r>
              <a:rPr lang="en-US" sz="2000" dirty="0" err="1" smtClean="0"/>
              <a:t>Cannulate</a:t>
            </a:r>
            <a:r>
              <a:rPr lang="en-US" sz="2000" dirty="0" smtClean="0"/>
              <a:t> The Right </a:t>
            </a:r>
            <a:r>
              <a:rPr lang="en-US" sz="2000" dirty="0" err="1" smtClean="0"/>
              <a:t>Gastroepiploic</a:t>
            </a:r>
            <a:endParaRPr lang="en-US"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RADIAL APPROCH</a:t>
            </a:r>
            <a:endParaRPr lang="en-US" dirty="0"/>
          </a:p>
        </p:txBody>
      </p:sp>
      <p:pic>
        <p:nvPicPr>
          <p:cNvPr id="1026" name="Picture 2" descr="C:\Users\system1\Desktop\DM Cardio ppt\RADIAL ARTERY.png"/>
          <p:cNvPicPr>
            <a:picLocks noGrp="1" noChangeAspect="1" noChangeArrowheads="1"/>
          </p:cNvPicPr>
          <p:nvPr>
            <p:ph idx="1"/>
          </p:nvPr>
        </p:nvPicPr>
        <p:blipFill>
          <a:blip r:embed="rId2"/>
          <a:srcRect/>
          <a:stretch>
            <a:fillRect/>
          </a:stretch>
        </p:blipFill>
        <p:spPr bwMode="auto">
          <a:xfrm>
            <a:off x="533400" y="1905000"/>
            <a:ext cx="8229600" cy="4062823"/>
          </a:xfrm>
          <a:prstGeom prst="rect">
            <a:avLst/>
          </a:prstGeom>
          <a:noFill/>
        </p:spPr>
      </p:pic>
      <p:sp>
        <p:nvSpPr>
          <p:cNvPr id="5" name="Rectangle 4"/>
          <p:cNvSpPr/>
          <p:nvPr/>
        </p:nvSpPr>
        <p:spPr>
          <a:xfrm>
            <a:off x="0" y="6019800"/>
            <a:ext cx="9144000" cy="923330"/>
          </a:xfrm>
          <a:prstGeom prst="rect">
            <a:avLst/>
          </a:prstGeom>
        </p:spPr>
        <p:txBody>
          <a:bodyPr wrap="square">
            <a:spAutoFit/>
          </a:bodyPr>
          <a:lstStyle/>
          <a:p>
            <a:r>
              <a:rPr lang="en-US" dirty="0" smtClean="0"/>
              <a:t>With an average diameter of 2 . 8 mm in females</a:t>
            </a:r>
          </a:p>
          <a:p>
            <a:r>
              <a:rPr lang="en-US" dirty="0" smtClean="0"/>
              <a:t>and 3 . 1 mm in males , the radial artery is compatible with 6F</a:t>
            </a:r>
          </a:p>
          <a:p>
            <a:r>
              <a:rPr lang="en-US" dirty="0" smtClean="0"/>
              <a:t>sheaths.</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flat, bony prominence - ease of compression and </a:t>
            </a:r>
            <a:r>
              <a:rPr lang="en-US" dirty="0" err="1" smtClean="0"/>
              <a:t>hemostasis</a:t>
            </a:r>
            <a:r>
              <a:rPr lang="en-US" dirty="0" smtClean="0"/>
              <a:t> after sheath removal.</a:t>
            </a:r>
          </a:p>
          <a:p>
            <a:r>
              <a:rPr lang="en-US" dirty="0" smtClean="0"/>
              <a:t>Vast collateralization of the radial artery through the </a:t>
            </a:r>
            <a:r>
              <a:rPr lang="en-US" dirty="0" err="1" smtClean="0"/>
              <a:t>palmar</a:t>
            </a:r>
            <a:r>
              <a:rPr lang="en-US" dirty="0" smtClean="0"/>
              <a:t> arch prevents ischemia of the hand. </a:t>
            </a:r>
          </a:p>
          <a:p>
            <a:r>
              <a:rPr lang="en-US" dirty="0" smtClean="0"/>
              <a:t>Because the puncture site is not overlying a joint, motion of the hand or the wrist does not increase the risk of bleeding</a:t>
            </a:r>
          </a:p>
          <a:p>
            <a:r>
              <a:rPr lang="en-US" dirty="0" smtClean="0"/>
              <a:t>Because of the absence of major adjacent nerve structures, there is no risk of neurologic </a:t>
            </a:r>
            <a:r>
              <a:rPr lang="en-US" dirty="0" err="1" smtClean="0"/>
              <a:t>sequelae</a:t>
            </a:r>
            <a:r>
              <a:rPr lang="en-US" dirty="0" smtClean="0"/>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Uncommon anatomic anomalies</a:t>
            </a:r>
            <a:endParaRPr lang="en-US" dirty="0"/>
          </a:p>
        </p:txBody>
      </p:sp>
      <p:sp>
        <p:nvSpPr>
          <p:cNvPr id="3" name="Content Placeholder 2"/>
          <p:cNvSpPr>
            <a:spLocks noGrp="1"/>
          </p:cNvSpPr>
          <p:nvPr>
            <p:ph idx="1"/>
          </p:nvPr>
        </p:nvSpPr>
        <p:spPr/>
        <p:txBody>
          <a:bodyPr/>
          <a:lstStyle/>
          <a:p>
            <a:r>
              <a:rPr lang="en-US" dirty="0" smtClean="0"/>
              <a:t>Tortuous radial configurations.</a:t>
            </a:r>
          </a:p>
          <a:p>
            <a:r>
              <a:rPr lang="en-US" dirty="0" err="1" smtClean="0"/>
              <a:t>Stenoses</a:t>
            </a:r>
            <a:r>
              <a:rPr lang="en-US" dirty="0" smtClean="0"/>
              <a:t> , </a:t>
            </a:r>
            <a:r>
              <a:rPr lang="en-US" dirty="0" err="1" smtClean="0"/>
              <a:t>hypoplasia</a:t>
            </a:r>
            <a:r>
              <a:rPr lang="en-US" dirty="0" smtClean="0"/>
              <a:t> , </a:t>
            </a:r>
            <a:r>
              <a:rPr lang="en-US" dirty="0" err="1" smtClean="0"/>
              <a:t>radioulnar</a:t>
            </a:r>
            <a:r>
              <a:rPr lang="en-US" dirty="0" smtClean="0"/>
              <a:t> loops. </a:t>
            </a:r>
          </a:p>
          <a:p>
            <a:r>
              <a:rPr lang="en-US" dirty="0" smtClean="0"/>
              <a:t>Aberrant right </a:t>
            </a:r>
            <a:r>
              <a:rPr lang="en-US" dirty="0" err="1" smtClean="0"/>
              <a:t>subclavian</a:t>
            </a:r>
            <a:r>
              <a:rPr lang="en-US" dirty="0" smtClean="0"/>
              <a:t> artery (</a:t>
            </a:r>
            <a:r>
              <a:rPr lang="en-US" dirty="0" err="1" smtClean="0"/>
              <a:t>arteria</a:t>
            </a:r>
            <a:r>
              <a:rPr lang="en-US" dirty="0" smtClean="0"/>
              <a:t> </a:t>
            </a:r>
            <a:r>
              <a:rPr lang="en-US" dirty="0" err="1" smtClean="0"/>
              <a:t>lusoria</a:t>
            </a:r>
            <a:r>
              <a:rPr lang="en-US" dirty="0" smtClean="0"/>
              <a:t>) , and </a:t>
            </a:r>
            <a:r>
              <a:rPr lang="en-US" dirty="0" err="1" smtClean="0"/>
              <a:t>subclavian</a:t>
            </a:r>
            <a:r>
              <a:rPr lang="en-US" dirty="0" smtClean="0"/>
              <a:t> </a:t>
            </a:r>
            <a:r>
              <a:rPr lang="en-US" dirty="0" err="1" smtClean="0"/>
              <a:t>tortuousity</a:t>
            </a:r>
            <a:r>
              <a:rPr lang="en-US" dirty="0" smtClean="0"/>
              <a:t>.</a:t>
            </a:r>
          </a:p>
          <a:p>
            <a:r>
              <a:rPr lang="en-US" dirty="0" smtClean="0"/>
              <a:t>Abnormal origin of the radial artery(</a:t>
            </a:r>
            <a:r>
              <a:rPr lang="en-US" dirty="0" err="1" smtClean="0"/>
              <a:t>esp</a:t>
            </a:r>
            <a:r>
              <a:rPr lang="en-US" dirty="0" smtClean="0"/>
              <a:t> high radial artery origin)</a:t>
            </a:r>
          </a:p>
          <a:p>
            <a:endParaRPr lang="en-US" dirty="0" smtClean="0"/>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Preprocedure</a:t>
            </a:r>
            <a:r>
              <a:rPr lang="en-US" dirty="0" smtClean="0"/>
              <a:t> Assessment</a:t>
            </a:r>
            <a:endParaRPr lang="en-US" dirty="0"/>
          </a:p>
        </p:txBody>
      </p:sp>
      <p:sp>
        <p:nvSpPr>
          <p:cNvPr id="3" name="Content Placeholder 2"/>
          <p:cNvSpPr>
            <a:spLocks noGrp="1"/>
          </p:cNvSpPr>
          <p:nvPr>
            <p:ph idx="1"/>
          </p:nvPr>
        </p:nvSpPr>
        <p:spPr/>
        <p:txBody>
          <a:bodyPr>
            <a:normAutofit/>
          </a:bodyPr>
          <a:lstStyle/>
          <a:p>
            <a:r>
              <a:rPr lang="en-US" dirty="0" smtClean="0"/>
              <a:t>Avoid I V lines in wrist. </a:t>
            </a:r>
          </a:p>
          <a:p>
            <a:r>
              <a:rPr lang="en-US" dirty="0" smtClean="0"/>
              <a:t>Sedation is strongly recommended to decrease catecholamine release that can potentially contribute to radial spasm.</a:t>
            </a:r>
          </a:p>
          <a:p>
            <a:r>
              <a:rPr lang="en-US" dirty="0" smtClean="0"/>
              <a:t>Allen's test - subjective and 30% of falsely abnormal results</a:t>
            </a:r>
          </a:p>
          <a:p>
            <a:pPr>
              <a:lnSpc>
                <a:spcPct val="120000"/>
              </a:lnSpc>
            </a:pPr>
            <a:r>
              <a:rPr lang="pt-BR" dirty="0" smtClean="0"/>
              <a:t>THE BARBEAUGRADING SYSTEM </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656446" y="1600200"/>
            <a:ext cx="7831107" cy="452596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INDICATIONS</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0" y="990600"/>
            <a:ext cx="9144000" cy="586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Patient Positioning- Right versus</a:t>
            </a:r>
            <a:br>
              <a:rPr lang="en-US" dirty="0" smtClean="0"/>
            </a:br>
            <a:r>
              <a:rPr lang="en-US" dirty="0" smtClean="0"/>
              <a:t>Left Radial Access</a:t>
            </a:r>
            <a:endParaRPr lang="en-US" dirty="0"/>
          </a:p>
        </p:txBody>
      </p:sp>
      <p:pic>
        <p:nvPicPr>
          <p:cNvPr id="3077" name="Picture 5"/>
          <p:cNvPicPr>
            <a:picLocks noGrp="1" noChangeAspect="1" noChangeArrowheads="1"/>
          </p:cNvPicPr>
          <p:nvPr>
            <p:ph idx="1"/>
          </p:nvPr>
        </p:nvPicPr>
        <p:blipFill>
          <a:blip r:embed="rId3"/>
          <a:srcRect/>
          <a:stretch>
            <a:fillRect/>
          </a:stretch>
        </p:blipFill>
        <p:spPr bwMode="auto">
          <a:xfrm>
            <a:off x="1146175" y="1600501"/>
            <a:ext cx="6851650" cy="452536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a:srcRect/>
          <a:stretch>
            <a:fillRect/>
          </a:stretch>
        </p:blipFill>
        <p:spPr bwMode="auto">
          <a:xfrm>
            <a:off x="-533400" y="1371601"/>
            <a:ext cx="9982200" cy="5486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Radial Puncture</a:t>
            </a:r>
            <a:endParaRPr lang="en-US" dirty="0"/>
          </a:p>
        </p:txBody>
      </p:sp>
      <p:sp>
        <p:nvSpPr>
          <p:cNvPr id="3" name="Content Placeholder 2"/>
          <p:cNvSpPr>
            <a:spLocks noGrp="1"/>
          </p:cNvSpPr>
          <p:nvPr>
            <p:ph idx="1"/>
          </p:nvPr>
        </p:nvSpPr>
        <p:spPr/>
        <p:txBody>
          <a:bodyPr>
            <a:normAutofit lnSpcReduction="10000"/>
          </a:bodyPr>
          <a:lstStyle/>
          <a:p>
            <a:r>
              <a:rPr lang="en-US" dirty="0" smtClean="0"/>
              <a:t>TRA kits - </a:t>
            </a:r>
            <a:r>
              <a:rPr lang="en-US" dirty="0" err="1" smtClean="0"/>
              <a:t>micropuncture</a:t>
            </a:r>
            <a:r>
              <a:rPr lang="en-US" dirty="0" smtClean="0"/>
              <a:t> needle, a short 0.018 to 0.021 inch wire,  arterial sheath with or without hydrophilic coating of shorter ( 1 0 to 13 cm) or longer (23 cm)length.</a:t>
            </a:r>
          </a:p>
          <a:p>
            <a:r>
              <a:rPr lang="en-US" dirty="0" smtClean="0"/>
              <a:t>Front wall technique.</a:t>
            </a:r>
          </a:p>
          <a:p>
            <a:r>
              <a:rPr lang="en-US" dirty="0" smtClean="0"/>
              <a:t>Back-wall technique - Simpler, more </a:t>
            </a:r>
            <a:r>
              <a:rPr lang="en-US" dirty="0" err="1" smtClean="0"/>
              <a:t>reproducible,easier</a:t>
            </a:r>
            <a:r>
              <a:rPr lang="en-US" dirty="0" smtClean="0"/>
              <a:t> to teach, allows easier advancement of the </a:t>
            </a:r>
            <a:r>
              <a:rPr lang="en-US" dirty="0" err="1" smtClean="0"/>
              <a:t>wire,arterial</a:t>
            </a:r>
            <a:r>
              <a:rPr lang="en-US" dirty="0" smtClean="0"/>
              <a:t> </a:t>
            </a:r>
            <a:r>
              <a:rPr lang="en-US" dirty="0" err="1" smtClean="0"/>
              <a:t>pulsatile</a:t>
            </a:r>
            <a:r>
              <a:rPr lang="en-US" dirty="0" smtClean="0"/>
              <a:t> blood return is easier to recognize.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Grp="1" noChangeAspect="1" noChangeArrowheads="1"/>
          </p:cNvPicPr>
          <p:nvPr>
            <p:ph idx="1"/>
          </p:nvPr>
        </p:nvPicPr>
        <p:blipFill>
          <a:blip r:embed="rId3"/>
          <a:srcRect/>
          <a:stretch>
            <a:fillRect/>
          </a:stretch>
        </p:blipFill>
        <p:spPr bwMode="auto">
          <a:xfrm>
            <a:off x="0" y="0"/>
            <a:ext cx="4572000" cy="35052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4495800" y="0"/>
            <a:ext cx="4648200" cy="3505200"/>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0" y="3505200"/>
            <a:ext cx="4495800" cy="3352800"/>
          </a:xfrm>
          <a:prstGeom prst="rect">
            <a:avLst/>
          </a:prstGeom>
          <a:noFill/>
          <a:ln w="9525">
            <a:noFill/>
            <a:miter lim="800000"/>
            <a:headEnd/>
            <a:tailEnd/>
          </a:ln>
          <a:effectLst/>
        </p:spPr>
      </p:pic>
      <p:pic>
        <p:nvPicPr>
          <p:cNvPr id="5126" name="Picture 6"/>
          <p:cNvPicPr>
            <a:picLocks noChangeAspect="1" noChangeArrowheads="1"/>
          </p:cNvPicPr>
          <p:nvPr/>
        </p:nvPicPr>
        <p:blipFill>
          <a:blip r:embed="rId6"/>
          <a:srcRect/>
          <a:stretch>
            <a:fillRect/>
          </a:stretch>
        </p:blipFill>
        <p:spPr bwMode="auto">
          <a:xfrm>
            <a:off x="4495800" y="3505200"/>
            <a:ext cx="4648200"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srcRect/>
          <a:stretch>
            <a:fillRect/>
          </a:stretch>
        </p:blipFill>
        <p:spPr bwMode="auto">
          <a:xfrm>
            <a:off x="1" y="0"/>
            <a:ext cx="4571999" cy="3505199"/>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4572001" y="0"/>
            <a:ext cx="4572000" cy="3505200"/>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a:srcRect/>
          <a:stretch>
            <a:fillRect/>
          </a:stretch>
        </p:blipFill>
        <p:spPr bwMode="auto">
          <a:xfrm>
            <a:off x="0" y="3505201"/>
            <a:ext cx="4572000" cy="33528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5"/>
          <a:srcRect/>
          <a:stretch>
            <a:fillRect/>
          </a:stretch>
        </p:blipFill>
        <p:spPr bwMode="auto">
          <a:xfrm>
            <a:off x="4572000" y="3505200"/>
            <a:ext cx="4572000" cy="33528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Radial Artery Spasm</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radial artery spasm more common due to its smaller caliber, large muscular media, and higher receptor-mediated </a:t>
            </a:r>
            <a:r>
              <a:rPr lang="en-US" dirty="0" err="1" smtClean="0"/>
              <a:t>vasomotion</a:t>
            </a:r>
            <a:r>
              <a:rPr lang="en-US" dirty="0" smtClean="0"/>
              <a:t>.</a:t>
            </a:r>
          </a:p>
          <a:p>
            <a:r>
              <a:rPr lang="en-US" dirty="0" smtClean="0"/>
              <a:t>Independent predictors - presence of radial artery anomalies, multiple catheter exchanges , pain during radial </a:t>
            </a:r>
            <a:r>
              <a:rPr lang="en-US" dirty="0" err="1" smtClean="0"/>
              <a:t>cannulation</a:t>
            </a:r>
            <a:r>
              <a:rPr lang="en-US" dirty="0" smtClean="0"/>
              <a:t>, larger catheter diameter, and small radial artery caliber.</a:t>
            </a:r>
          </a:p>
          <a:p>
            <a:r>
              <a:rPr lang="en-US" dirty="0" smtClean="0"/>
              <a:t>injection of vasodilator through the sidearm of the sheath immediately after obtaining access</a:t>
            </a:r>
          </a:p>
          <a:p>
            <a:r>
              <a:rPr lang="en-US" dirty="0" smtClean="0"/>
              <a:t>In case of catheter or sheath entrapment due to spasm – warm wet compresses can be applied over the skin of the upper extremity and the sheath or catheter slowly removed or in extremely severe cases , regional nerve block may be required.</a:t>
            </a:r>
          </a:p>
          <a:p>
            <a:pPr>
              <a:buNone/>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Forearm bleeding and hematoma </a:t>
            </a:r>
            <a:endParaRPr lang="en-US" dirty="0"/>
          </a:p>
        </p:txBody>
      </p:sp>
      <p:sp>
        <p:nvSpPr>
          <p:cNvPr id="3" name="Content Placeholder 2"/>
          <p:cNvSpPr>
            <a:spLocks noGrp="1"/>
          </p:cNvSpPr>
          <p:nvPr>
            <p:ph idx="1"/>
          </p:nvPr>
        </p:nvSpPr>
        <p:spPr/>
        <p:txBody>
          <a:bodyPr>
            <a:normAutofit/>
          </a:bodyPr>
          <a:lstStyle/>
          <a:p>
            <a:r>
              <a:rPr lang="en-US" dirty="0" smtClean="0"/>
              <a:t>Circumferential compression to the forearm should be applied as soon as the diagnosis is suspected by wrapping the forearm with an elastic bandage or a blood pressure cuff inflated up to 15 mmHg below the systolic blood pressure ,until the coagulation parameters return to normal values</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GUIDEWIRE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0.035 inch </a:t>
            </a:r>
            <a:r>
              <a:rPr lang="en-US" dirty="0" err="1" smtClean="0"/>
              <a:t>guidewire</a:t>
            </a:r>
            <a:r>
              <a:rPr lang="en-US" dirty="0" smtClean="0"/>
              <a:t> and a catheter of choice are advanced.</a:t>
            </a:r>
          </a:p>
          <a:p>
            <a:r>
              <a:rPr lang="en-US" dirty="0" smtClean="0"/>
              <a:t>J tip wires - may cause vasospasm. </a:t>
            </a:r>
          </a:p>
          <a:p>
            <a:r>
              <a:rPr lang="en-US" dirty="0" smtClean="0"/>
              <a:t>Angled-tip hydrophilic </a:t>
            </a:r>
            <a:r>
              <a:rPr lang="en-US" dirty="0" err="1" smtClean="0"/>
              <a:t>guidewires</a:t>
            </a:r>
            <a:r>
              <a:rPr lang="en-US" dirty="0" smtClean="0"/>
              <a:t> – risk of side branches entry</a:t>
            </a:r>
          </a:p>
          <a:p>
            <a:r>
              <a:rPr lang="en-US" dirty="0" err="1" smtClean="0"/>
              <a:t>Radioulnar</a:t>
            </a:r>
            <a:r>
              <a:rPr lang="en-US" dirty="0" smtClean="0"/>
              <a:t> loops and </a:t>
            </a:r>
            <a:r>
              <a:rPr lang="en-US" dirty="0" err="1" smtClean="0"/>
              <a:t>tortuosity</a:t>
            </a:r>
            <a:r>
              <a:rPr lang="en-US" dirty="0" smtClean="0"/>
              <a:t> in the radial or brachial arteries can be identified and negotiated with the 0 . 0 1 4 inch coronary wire of choice with the support of a 4F hydrophilic coated Cobra or angled catheter compatible with a 0.035inch </a:t>
            </a:r>
            <a:r>
              <a:rPr lang="en-US" dirty="0" err="1" smtClean="0"/>
              <a:t>guidewire</a:t>
            </a:r>
            <a:r>
              <a:rPr lang="en-US" dirty="0" smtClean="0"/>
              <a:t> .</a:t>
            </a:r>
          </a:p>
          <a:p>
            <a:r>
              <a:rPr lang="en-US" dirty="0" smtClean="0"/>
              <a:t>Significant </a:t>
            </a:r>
            <a:r>
              <a:rPr lang="en-US" dirty="0" err="1" smtClean="0"/>
              <a:t>subclavian</a:t>
            </a:r>
            <a:r>
              <a:rPr lang="en-US" dirty="0" smtClean="0"/>
              <a:t> </a:t>
            </a:r>
            <a:r>
              <a:rPr lang="en-US" dirty="0" err="1" smtClean="0"/>
              <a:t>tortuosity</a:t>
            </a:r>
            <a:r>
              <a:rPr lang="en-US" dirty="0" smtClean="0"/>
              <a:t> can be negotiated by use of a stiff shaft hydrophilic-coated </a:t>
            </a:r>
            <a:r>
              <a:rPr lang="en-US" dirty="0" err="1" smtClean="0"/>
              <a:t>guidewire</a:t>
            </a:r>
            <a:r>
              <a:rPr lang="en-US" dirty="0" smtClean="0"/>
              <a:t> . Having the patient take a deep breath can also straighten the vessel.</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CATHETER SELECTION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Judkins</a:t>
            </a:r>
            <a:r>
              <a:rPr lang="en-US" dirty="0" smtClean="0"/>
              <a:t> catheters - it is recommended to downsize the curve of the JL catheter from 4.0 to 3.5 and for the right coronary to use either a jR4 or JR5 .</a:t>
            </a:r>
          </a:p>
          <a:p>
            <a:r>
              <a:rPr lang="en-US" dirty="0" smtClean="0"/>
              <a:t>Shapes for single-catheter approach include the multipurpose, </a:t>
            </a:r>
            <a:r>
              <a:rPr lang="en-US" dirty="0" err="1" smtClean="0"/>
              <a:t>Kimney</a:t>
            </a:r>
            <a:r>
              <a:rPr lang="en-US" dirty="0" smtClean="0"/>
              <a:t>, MAC , Tiger, Sarah , and </a:t>
            </a:r>
            <a:r>
              <a:rPr lang="en-US" dirty="0" err="1" smtClean="0"/>
              <a:t>jacky</a:t>
            </a:r>
            <a:r>
              <a:rPr lang="en-US" dirty="0" smtClean="0"/>
              <a:t> catheters.</a:t>
            </a:r>
          </a:p>
          <a:p>
            <a:r>
              <a:rPr lang="en-US" dirty="0" smtClean="0"/>
              <a:t>For CABG pt, the left radial approach is preferred as it allows easy </a:t>
            </a:r>
            <a:r>
              <a:rPr lang="en-US" dirty="0" err="1" smtClean="0"/>
              <a:t>cannulation</a:t>
            </a:r>
            <a:r>
              <a:rPr lang="en-US" dirty="0" smtClean="0"/>
              <a:t> of the </a:t>
            </a:r>
            <a:r>
              <a:rPr lang="en-US" dirty="0" err="1" smtClean="0"/>
              <a:t>LIMA,usually</a:t>
            </a:r>
            <a:r>
              <a:rPr lang="en-US" dirty="0" smtClean="0"/>
              <a:t> with an IMA or a VB- 1 catheter &amp; SVG using MP or JR4 for right sided graft , </a:t>
            </a:r>
            <a:r>
              <a:rPr lang="en-US" dirty="0" err="1" smtClean="0"/>
              <a:t>Amplatz</a:t>
            </a:r>
            <a:r>
              <a:rPr lang="en-US" dirty="0" smtClean="0"/>
              <a:t> left catheters for grafts arising from the anterior or left walls of the aorta.</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b="1" dirty="0" smtClean="0"/>
              <a:t>Two catheter</a:t>
            </a:r>
          </a:p>
          <a:p>
            <a:pPr>
              <a:buNone/>
            </a:pPr>
            <a:r>
              <a:rPr lang="en-US" dirty="0" smtClean="0"/>
              <a:t>      – </a:t>
            </a:r>
            <a:r>
              <a:rPr lang="en-US" b="1" dirty="0" smtClean="0"/>
              <a:t>JR &amp; JL</a:t>
            </a:r>
          </a:p>
          <a:p>
            <a:pPr>
              <a:buNone/>
            </a:pPr>
            <a:r>
              <a:rPr lang="en-US" dirty="0" smtClean="0"/>
              <a:t>      – </a:t>
            </a:r>
            <a:r>
              <a:rPr lang="en-US" b="1" dirty="0" smtClean="0"/>
              <a:t>AR &amp; AL</a:t>
            </a:r>
          </a:p>
          <a:p>
            <a:r>
              <a:rPr lang="en-US" b="1" dirty="0" smtClean="0"/>
              <a:t>Single Catheter</a:t>
            </a:r>
          </a:p>
          <a:p>
            <a:pPr>
              <a:buNone/>
            </a:pPr>
            <a:r>
              <a:rPr lang="en-US" dirty="0" smtClean="0"/>
              <a:t>     – </a:t>
            </a:r>
            <a:r>
              <a:rPr lang="en-US" b="1" dirty="0" smtClean="0"/>
              <a:t>Standard femoral catheters – JL , AL , AR</a:t>
            </a:r>
          </a:p>
          <a:p>
            <a:pPr>
              <a:buNone/>
            </a:pPr>
            <a:r>
              <a:rPr lang="en-US" dirty="0" smtClean="0"/>
              <a:t>     – </a:t>
            </a:r>
            <a:r>
              <a:rPr lang="en-US" b="1" dirty="0" smtClean="0"/>
              <a:t>Universal /Bilateral catheters – Ex:</a:t>
            </a:r>
          </a:p>
          <a:p>
            <a:pPr marL="571500" indent="-571500" algn="just">
              <a:buFont typeface="+mj-lt"/>
              <a:buAutoNum type="romanUcPeriod"/>
            </a:pPr>
            <a:r>
              <a:rPr lang="en-US" dirty="0" smtClean="0"/>
              <a:t>Tiger , Jacky , Sarah (Terumo)</a:t>
            </a:r>
          </a:p>
          <a:p>
            <a:pPr marL="571500" indent="-571500" algn="just">
              <a:buFont typeface="+mj-lt"/>
              <a:buAutoNum type="romanUcPeriod"/>
            </a:pPr>
            <a:r>
              <a:rPr lang="en-US" dirty="0" err="1" smtClean="0"/>
              <a:t>Kimney</a:t>
            </a:r>
            <a:r>
              <a:rPr lang="en-US" dirty="0" smtClean="0"/>
              <a:t> (Boston Scientific)</a:t>
            </a:r>
          </a:p>
          <a:p>
            <a:pPr marL="571500" indent="-571500" algn="just">
              <a:buFont typeface="+mj-lt"/>
              <a:buAutoNum type="romanUcPeriod"/>
            </a:pPr>
            <a:r>
              <a:rPr lang="en-US" dirty="0" smtClean="0"/>
              <a:t>MAC 30-30 ( Medtronic)</a:t>
            </a:r>
          </a:p>
          <a:p>
            <a:pPr marL="571500" indent="-571500" algn="just">
              <a:buFont typeface="+mj-lt"/>
              <a:buAutoNum type="romanUcPeriod"/>
            </a:pPr>
            <a:r>
              <a:rPr lang="en-US" dirty="0" smtClean="0"/>
              <a:t>Ultimate Radial 1 &amp; 2 (Merit medical)</a:t>
            </a:r>
          </a:p>
          <a:p>
            <a:pPr marL="571500" indent="-571500" algn="just">
              <a:buFont typeface="+mj-lt"/>
              <a:buAutoNum type="romanUcPeriod"/>
            </a:pPr>
            <a:r>
              <a:rPr lang="en-US" dirty="0" smtClean="0"/>
              <a:t>Bilateral Brachial (</a:t>
            </a:r>
            <a:r>
              <a:rPr lang="en-US" dirty="0" err="1" smtClean="0"/>
              <a:t>Cordis</a:t>
            </a:r>
            <a:r>
              <a:rPr lang="en-US" dirty="0" smtClean="0"/>
              <a:t>)</a:t>
            </a:r>
          </a:p>
          <a:p>
            <a:pPr>
              <a:buNone/>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 ECTION TECHNIQUE</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High-quality coronary angiography - selective injection of radiographic contrast at an adequate rate and volume to transiently replace the blood contained in the involved vessel with slight but continuous reflux into the aortic root.</a:t>
            </a:r>
          </a:p>
          <a:p>
            <a:r>
              <a:rPr lang="en-US" dirty="0" smtClean="0"/>
              <a:t>TOO TIMED - contrast dilution which makes interpretation of lesions difficult and fails to allow visualization of the coronary </a:t>
            </a:r>
            <a:r>
              <a:rPr lang="en-US" dirty="0" err="1" smtClean="0"/>
              <a:t>ostium</a:t>
            </a:r>
            <a:r>
              <a:rPr lang="en-US" dirty="0" smtClean="0"/>
              <a:t> and proximal coronary branches</a:t>
            </a:r>
          </a:p>
          <a:p>
            <a:r>
              <a:rPr lang="en-US" dirty="0" smtClean="0"/>
              <a:t>TOO VIGOROUS - coronary dissection or excessive myocardial blushing.</a:t>
            </a:r>
          </a:p>
          <a:p>
            <a:r>
              <a:rPr lang="en-US" dirty="0" smtClean="0"/>
              <a:t>TOO PROLONGED – increased myocardial depression or </a:t>
            </a:r>
            <a:r>
              <a:rPr lang="en-US" dirty="0" err="1" smtClean="0"/>
              <a:t>bradycardia</a:t>
            </a:r>
            <a:r>
              <a:rPr lang="en-US" dirty="0" smtClean="0"/>
              <a:t>.</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t>Injection pattern for coronary angiography</a:t>
            </a:r>
            <a:endParaRPr lang="en-US" dirty="0"/>
          </a:p>
        </p:txBody>
      </p:sp>
      <p:pic>
        <p:nvPicPr>
          <p:cNvPr id="1028" name="Picture 4"/>
          <p:cNvPicPr>
            <a:picLocks noGrp="1" noChangeAspect="1" noChangeArrowheads="1"/>
          </p:cNvPicPr>
          <p:nvPr>
            <p:ph idx="1"/>
          </p:nvPr>
        </p:nvPicPr>
        <p:blipFill>
          <a:blip r:embed="rId2"/>
          <a:srcRect/>
          <a:stretch>
            <a:fillRect/>
          </a:stretch>
        </p:blipFill>
        <p:spPr bwMode="auto">
          <a:xfrm>
            <a:off x="0" y="1447800"/>
            <a:ext cx="4724400" cy="4467225"/>
          </a:xfrm>
          <a:prstGeom prst="rect">
            <a:avLst/>
          </a:prstGeom>
          <a:noFill/>
          <a:ln w="9525">
            <a:noFill/>
            <a:miter lim="800000"/>
            <a:headEnd/>
            <a:tailEnd/>
          </a:ln>
          <a:effectLst/>
        </p:spPr>
      </p:pic>
      <p:sp>
        <p:nvSpPr>
          <p:cNvPr id="9" name="Rectangle 8"/>
          <p:cNvSpPr/>
          <p:nvPr/>
        </p:nvSpPr>
        <p:spPr>
          <a:xfrm>
            <a:off x="4800600" y="1447800"/>
            <a:ext cx="4038600" cy="5584606"/>
          </a:xfrm>
          <a:prstGeom prst="rect">
            <a:avLst/>
          </a:prstGeom>
        </p:spPr>
        <p:txBody>
          <a:bodyPr wrap="square">
            <a:spAutoFit/>
          </a:bodyPr>
          <a:lstStyle/>
          <a:p>
            <a:pPr>
              <a:lnSpc>
                <a:spcPct val="150000"/>
              </a:lnSpc>
              <a:buFont typeface="Arial" pitchFamily="34" charset="0"/>
              <a:buChar char="•"/>
            </a:pPr>
            <a:r>
              <a:rPr lang="en-US" sz="2000" dirty="0" smtClean="0"/>
              <a:t>The rate and volume of injection - an average 7 </a:t>
            </a:r>
            <a:r>
              <a:rPr lang="en-US" sz="2000" dirty="0" err="1" smtClean="0"/>
              <a:t>mL</a:t>
            </a:r>
            <a:r>
              <a:rPr lang="en-US" sz="2000" dirty="0" smtClean="0"/>
              <a:t> at 2.1 ml/second in the left and 4.8 </a:t>
            </a:r>
            <a:r>
              <a:rPr lang="en-US" sz="2000" dirty="0" err="1" smtClean="0"/>
              <a:t>mL</a:t>
            </a:r>
            <a:r>
              <a:rPr lang="en-US" sz="2000" dirty="0" smtClean="0"/>
              <a:t> at 1.7 ml/second in the right coronary.</a:t>
            </a:r>
          </a:p>
          <a:p>
            <a:pPr>
              <a:lnSpc>
                <a:spcPct val="150000"/>
              </a:lnSpc>
              <a:buFont typeface="Arial" pitchFamily="34" charset="0"/>
              <a:buChar char="•"/>
            </a:pPr>
            <a:r>
              <a:rPr lang="en-US" sz="2000" dirty="0" smtClean="0"/>
              <a:t>In patients with occlusion, much lower rates and volumes are required, and </a:t>
            </a:r>
          </a:p>
          <a:p>
            <a:pPr>
              <a:lnSpc>
                <a:spcPct val="150000"/>
              </a:lnSpc>
              <a:buFont typeface="Arial" pitchFamily="34" charset="0"/>
              <a:buChar char="•"/>
            </a:pPr>
            <a:r>
              <a:rPr lang="en-US" sz="2000" dirty="0" smtClean="0"/>
              <a:t>In patients with left ventricular hypertrophy(e.g. , aortic </a:t>
            </a:r>
            <a:r>
              <a:rPr lang="en-US" sz="2000" dirty="0" err="1" smtClean="0"/>
              <a:t>stenosis</a:t>
            </a:r>
            <a:r>
              <a:rPr lang="en-US" sz="2000" dirty="0" smtClean="0"/>
              <a:t> , hypertrophic </a:t>
            </a:r>
            <a:r>
              <a:rPr lang="en-US" sz="2000" dirty="0" err="1" smtClean="0"/>
              <a:t>myopathy</a:t>
            </a:r>
            <a:r>
              <a:rPr lang="en-US" sz="2000" dirty="0" smtClean="0"/>
              <a:t>) much larger volumes and higher rates of injection may be required</a:t>
            </a:r>
            <a:endParaRPr lang="en-US" sz="20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Coronary Anatomy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Atrioventricular</a:t>
            </a:r>
            <a:r>
              <a:rPr lang="en-US" dirty="0" smtClean="0"/>
              <a:t> and </a:t>
            </a:r>
            <a:r>
              <a:rPr lang="en-US" dirty="0" err="1" smtClean="0"/>
              <a:t>Interventricular</a:t>
            </a:r>
            <a:r>
              <a:rPr lang="en-US" dirty="0" smtClean="0"/>
              <a:t> Planes</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1143000" y="1758156"/>
            <a:ext cx="6858000" cy="421005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l="1831" t="1314"/>
          <a:stretch/>
        </p:blipFill>
        <p:spPr bwMode="auto">
          <a:xfrm>
            <a:off x="850590" y="1600200"/>
            <a:ext cx="7442819"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CORONARY SEGMENT CLASSIFICATION SYSTEM(BARI – 29 SEGMENTS)</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1495439" y="1600200"/>
            <a:ext cx="6153121"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Dominant Circulation</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RCA gives rise to the </a:t>
            </a:r>
            <a:r>
              <a:rPr lang="en-US" dirty="0" err="1" smtClean="0"/>
              <a:t>conus</a:t>
            </a:r>
            <a:r>
              <a:rPr lang="en-US" dirty="0" smtClean="0"/>
              <a:t> branch(which supplies the right ventricular outflow tract) and one or more acute marginal branches (which supply the free wall of the right ventricle) , whether or not the circulation is right dominant. </a:t>
            </a:r>
          </a:p>
          <a:p>
            <a:r>
              <a:rPr lang="en-US" dirty="0" smtClean="0"/>
              <a:t>In the 85% of patients who have a right-dominant, it goes on to form the AV nodal artery, the PDA, and the PLV branches that supply the inferior aspect of the </a:t>
            </a:r>
            <a:r>
              <a:rPr lang="en-US" dirty="0" err="1" smtClean="0"/>
              <a:t>interventricular</a:t>
            </a:r>
            <a:r>
              <a:rPr lang="en-US" dirty="0" smtClean="0"/>
              <a:t> septum .</a:t>
            </a:r>
          </a:p>
          <a:p>
            <a:r>
              <a:rPr lang="en-US" dirty="0" smtClean="0"/>
              <a:t> After a short (but variable)distance, the left main trunk branches into the left anterior descending and the circumflex coronary arteries. </a:t>
            </a:r>
          </a:p>
          <a:p>
            <a:r>
              <a:rPr lang="en-US" dirty="0" smtClean="0"/>
              <a:t>The left anterior descending artery gives rise to </a:t>
            </a:r>
            <a:r>
              <a:rPr lang="en-US" dirty="0" err="1" smtClean="0"/>
              <a:t>septal</a:t>
            </a:r>
            <a:r>
              <a:rPr lang="en-US" dirty="0" smtClean="0"/>
              <a:t> branches that curve down into the IVS, as well as to diagonal branches that wrap over the </a:t>
            </a:r>
            <a:r>
              <a:rPr lang="en-US" dirty="0" err="1" smtClean="0"/>
              <a:t>anterolateral</a:t>
            </a:r>
            <a:r>
              <a:rPr lang="en-US" dirty="0" smtClean="0"/>
              <a:t> free wall of the LV.</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en-US" dirty="0" smtClean="0"/>
              <a:t>Some patients have a twin left anterior descending system, in which one trunk (frequently </a:t>
            </a:r>
            <a:r>
              <a:rPr lang="en-US" dirty="0" err="1" smtClean="0"/>
              <a:t>intramyocardial</a:t>
            </a:r>
            <a:r>
              <a:rPr lang="en-US" dirty="0" smtClean="0"/>
              <a:t>) supplies the entire septum and the other trunk runs on the surface of the heart supplying all the diagonal branches. </a:t>
            </a:r>
          </a:p>
          <a:p>
            <a:r>
              <a:rPr lang="en-US" dirty="0" smtClean="0"/>
              <a:t>The circumflex artery courses clockwise in the AV groove (viewed from the apex) as it gives rise to one or more obtuse marginal branches that supply the lateral free wall of the left ventricle, </a:t>
            </a:r>
            <a:r>
              <a:rPr lang="en-US" dirty="0" smtClean="0">
                <a:solidFill>
                  <a:srgbClr val="FF0000"/>
                </a:solidFill>
              </a:rPr>
              <a:t>but does not reach the crux in patients with a right-dominant circulation</a:t>
            </a:r>
            <a:r>
              <a:rPr lang="en-US" dirty="0" smtClean="0"/>
              <a:t>. </a:t>
            </a:r>
          </a:p>
          <a:p>
            <a:r>
              <a:rPr lang="en-US" dirty="0" smtClean="0"/>
              <a:t>In some patients , a large </a:t>
            </a:r>
            <a:r>
              <a:rPr lang="en-US" dirty="0" err="1" smtClean="0"/>
              <a:t>intermedius</a:t>
            </a:r>
            <a:r>
              <a:rPr lang="en-US" dirty="0" smtClean="0"/>
              <a:t> or </a:t>
            </a:r>
            <a:r>
              <a:rPr lang="en-US" dirty="0" err="1" smtClean="0"/>
              <a:t>ramus</a:t>
            </a:r>
            <a:r>
              <a:rPr lang="en-US" dirty="0" smtClean="0"/>
              <a:t> </a:t>
            </a:r>
            <a:r>
              <a:rPr lang="en-US" dirty="0" err="1" smtClean="0"/>
              <a:t>medianus</a:t>
            </a:r>
            <a:r>
              <a:rPr lang="en-US" dirty="0" smtClean="0"/>
              <a:t> branch (neither a diagonal nor a marginal) may originate directly from the left main trunk, bisecting the angle between the left anterior descending and circumflex arteries, to create a trifurcation pattern of the left main coronary artery.</a:t>
            </a:r>
          </a:p>
          <a:p>
            <a:r>
              <a:rPr lang="en-US" dirty="0" smtClean="0"/>
              <a:t>Regardless of whether the patient is right or left dominant, the sinus node originates as a proximal branch of the right coronary in 60% of patients and as a left </a:t>
            </a:r>
            <a:r>
              <a:rPr lang="en-US" dirty="0" err="1" smtClean="0"/>
              <a:t>atrial</a:t>
            </a:r>
            <a:r>
              <a:rPr lang="en-US" dirty="0" smtClean="0"/>
              <a:t> branch of the circumflex in the remaining 40% of patients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Left-Dominant Circulation</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8% of patients , the coronary circulation is left dominant -  PLV , PDA and AV nodal arteries are all supplied by the terminal portion of the left circumflex coronary artery. </a:t>
            </a:r>
          </a:p>
          <a:p>
            <a:r>
              <a:rPr lang="en-US" dirty="0" smtClean="0"/>
              <a:t>In such patients , the right coronary artery is small and supplies only the right atrium and right ventricle . </a:t>
            </a:r>
          </a:p>
          <a:p>
            <a:r>
              <a:rPr lang="en-US" dirty="0" smtClean="0"/>
              <a:t>It may be important to visualize this , as a potential source of right-to-left collaterals .</a:t>
            </a:r>
          </a:p>
          <a:p>
            <a:r>
              <a:rPr lang="en-US" dirty="0" smtClean="0"/>
              <a:t>the small diameter of a </a:t>
            </a:r>
            <a:r>
              <a:rPr lang="en-US" dirty="0" err="1" smtClean="0"/>
              <a:t>nondominant</a:t>
            </a:r>
            <a:r>
              <a:rPr lang="en-US" dirty="0" smtClean="0"/>
              <a:t> RCA predisposes it to damping and catheter-induced spasm , which make limited injections advisable</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Contraindications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Unexplained Fever, </a:t>
            </a:r>
          </a:p>
          <a:p>
            <a:r>
              <a:rPr lang="en-US" dirty="0" smtClean="0"/>
              <a:t>Untreated Infection </a:t>
            </a:r>
          </a:p>
          <a:p>
            <a:r>
              <a:rPr lang="en-US" dirty="0" smtClean="0"/>
              <a:t>Severe Anemia(&lt;8mg/Dl) </a:t>
            </a:r>
          </a:p>
          <a:p>
            <a:r>
              <a:rPr lang="en-US" dirty="0" smtClean="0"/>
              <a:t>Severe Electrolyte Imbalance, </a:t>
            </a:r>
          </a:p>
          <a:p>
            <a:r>
              <a:rPr lang="en-US" dirty="0" smtClean="0"/>
              <a:t>Severe Active Bleeding, </a:t>
            </a:r>
          </a:p>
          <a:p>
            <a:r>
              <a:rPr lang="en-US" dirty="0" smtClean="0"/>
              <a:t>Uncontrolled Systemic Hypertension, </a:t>
            </a:r>
          </a:p>
          <a:p>
            <a:r>
              <a:rPr lang="en-US" dirty="0" smtClean="0"/>
              <a:t>Digitalis Toxicity, </a:t>
            </a:r>
          </a:p>
          <a:p>
            <a:r>
              <a:rPr lang="en-US" dirty="0" smtClean="0"/>
              <a:t>Previous Reaction To Contrast Material But No Pretreatment With Corticosteroids,</a:t>
            </a:r>
          </a:p>
          <a:p>
            <a:r>
              <a:rPr lang="en-US" dirty="0" smtClean="0"/>
              <a:t>Ongoing Stroke</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Balanced- Dominant Circulation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 about 7% of hearts , in which the RCA gives rise to PDA and then terminates , and LCX gives rise to all the PLV branches and perhaps also a parallel posterior descending branch that supplies part of the </a:t>
            </a:r>
            <a:r>
              <a:rPr lang="en-US" dirty="0" err="1" smtClean="0"/>
              <a:t>interventricular</a:t>
            </a:r>
            <a:r>
              <a:rPr lang="en-US" dirty="0" smtClean="0"/>
              <a:t> septum. </a:t>
            </a:r>
          </a:p>
          <a:p>
            <a:r>
              <a:rPr lang="en-US" dirty="0" smtClean="0"/>
              <a:t>In some patients , the supply to the inferior wall may be further fractionated among a short posterior descending branch of the right coronary (which supplies the </a:t>
            </a:r>
            <a:r>
              <a:rPr lang="en-US" dirty="0" err="1" smtClean="0"/>
              <a:t>inferobase</a:t>
            </a:r>
            <a:r>
              <a:rPr lang="en-US" dirty="0" smtClean="0"/>
              <a:t>) , branches of the distal circumflex (which supply the </a:t>
            </a:r>
            <a:r>
              <a:rPr lang="en-US" dirty="0" err="1" smtClean="0"/>
              <a:t>midinferior</a:t>
            </a:r>
            <a:r>
              <a:rPr lang="en-US" dirty="0" smtClean="0"/>
              <a:t> wall) ,and branches of the acute marginal (which extend to supply the </a:t>
            </a:r>
            <a:r>
              <a:rPr lang="en-US" dirty="0" err="1" smtClean="0"/>
              <a:t>inferoapex</a:t>
            </a:r>
            <a:r>
              <a:rPr lang="en-US" dirty="0" smtClean="0"/>
              <a:t>) .</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060" t="7198" r="2655" b="5655"/>
          <a:stretch/>
        </p:blipFill>
        <p:spPr bwMode="auto">
          <a:xfrm>
            <a:off x="1927199" y="2701076"/>
            <a:ext cx="5289601" cy="2324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24000" y="1958181"/>
            <a:ext cx="60960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2467" t="6355" r="2467" b="6439"/>
          <a:stretch/>
        </p:blipFill>
        <p:spPr bwMode="auto">
          <a:xfrm>
            <a:off x="2023007" y="2696136"/>
            <a:ext cx="5097986" cy="23340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SURGICAL SEGMENTS OF </a:t>
            </a:r>
            <a:r>
              <a:rPr lang="en-US" dirty="0" smtClean="0"/>
              <a:t>LCA</a:t>
            </a:r>
            <a:endParaRPr lang="en-US" dirty="0"/>
          </a:p>
        </p:txBody>
      </p:sp>
      <p:sp>
        <p:nvSpPr>
          <p:cNvPr id="3" name="Content Placeholder 2"/>
          <p:cNvSpPr>
            <a:spLocks noGrp="1"/>
          </p:cNvSpPr>
          <p:nvPr>
            <p:ph sz="half" idx="1"/>
          </p:nvPr>
        </p:nvSpPr>
        <p:spPr/>
        <p:txBody>
          <a:bodyPr>
            <a:normAutofit fontScale="85000" lnSpcReduction="20000"/>
          </a:bodyPr>
          <a:lstStyle/>
          <a:p>
            <a:r>
              <a:rPr lang="en-US" sz="3200" dirty="0" smtClean="0">
                <a:solidFill>
                  <a:srgbClr val="FFFF00"/>
                </a:solidFill>
              </a:rPr>
              <a:t>Proximal </a:t>
            </a:r>
            <a:r>
              <a:rPr lang="en-US" sz="3200" dirty="0" smtClean="0"/>
              <a:t> </a:t>
            </a:r>
          </a:p>
          <a:p>
            <a:pPr lvl="1"/>
            <a:r>
              <a:rPr lang="en-US" sz="3200" dirty="0" err="1" smtClean="0"/>
              <a:t>Ostium</a:t>
            </a:r>
            <a:r>
              <a:rPr lang="en-US" sz="3200" dirty="0" smtClean="0"/>
              <a:t> to 1</a:t>
            </a:r>
            <a:r>
              <a:rPr lang="en-US" sz="3200" baseline="30000" dirty="0" smtClean="0"/>
              <a:t>st</a:t>
            </a:r>
            <a:r>
              <a:rPr lang="en-US" sz="3200" dirty="0" smtClean="0"/>
              <a:t> major </a:t>
            </a:r>
            <a:r>
              <a:rPr lang="en-US" sz="3200" dirty="0" err="1" smtClean="0"/>
              <a:t>septal</a:t>
            </a:r>
            <a:r>
              <a:rPr lang="en-US" sz="3200" dirty="0" smtClean="0"/>
              <a:t> perforator or 1</a:t>
            </a:r>
            <a:r>
              <a:rPr lang="en-US" sz="3200" baseline="30000" dirty="0" smtClean="0"/>
              <a:t>st</a:t>
            </a:r>
            <a:r>
              <a:rPr lang="en-US" sz="3200" dirty="0" smtClean="0"/>
              <a:t> diagonal artery whichever is first</a:t>
            </a:r>
          </a:p>
          <a:p>
            <a:r>
              <a:rPr lang="en-US" sz="3200" dirty="0" smtClean="0">
                <a:solidFill>
                  <a:srgbClr val="FFFF00"/>
                </a:solidFill>
              </a:rPr>
              <a:t>Mid</a:t>
            </a:r>
          </a:p>
          <a:p>
            <a:pPr lvl="1"/>
            <a:r>
              <a:rPr lang="en-US" sz="3200" dirty="0" smtClean="0"/>
              <a:t>1</a:t>
            </a:r>
            <a:r>
              <a:rPr lang="en-US" sz="3200" baseline="30000" dirty="0" smtClean="0"/>
              <a:t>st</a:t>
            </a:r>
            <a:r>
              <a:rPr lang="en-US" sz="3200" dirty="0" smtClean="0"/>
              <a:t> perforator to 2</a:t>
            </a:r>
            <a:r>
              <a:rPr lang="en-US" sz="3200" baseline="30000" dirty="0" smtClean="0"/>
              <a:t>nd</a:t>
            </a:r>
            <a:r>
              <a:rPr lang="en-US" sz="3200" dirty="0" smtClean="0"/>
              <a:t> diagonal (90 degree angle)</a:t>
            </a:r>
          </a:p>
          <a:p>
            <a:r>
              <a:rPr lang="en-US" sz="3200" dirty="0" smtClean="0">
                <a:solidFill>
                  <a:srgbClr val="FFFF00"/>
                </a:solidFill>
              </a:rPr>
              <a:t>Distal</a:t>
            </a:r>
          </a:p>
          <a:p>
            <a:pPr lvl="1"/>
            <a:r>
              <a:rPr lang="en-US" sz="3200" dirty="0" smtClean="0"/>
              <a:t>D2 to end</a:t>
            </a:r>
            <a:endParaRPr lang="en-US" sz="3200" dirty="0"/>
          </a:p>
        </p:txBody>
      </p:sp>
      <p:pic>
        <p:nvPicPr>
          <p:cNvPr id="5"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xmlns="" val="0"/>
              </a:ext>
            </a:extLst>
          </a:blip>
          <a:srcRect l="39762" t="9561" r="2288" b="14675"/>
          <a:stretch/>
        </p:blipFill>
        <p:spPr bwMode="auto">
          <a:xfrm>
            <a:off x="4572000" y="1524000"/>
            <a:ext cx="40386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ANGIOGRAPHIC CLASSIFICATION OF LAD</a:t>
            </a:r>
            <a:endParaRPr lang="en-US" dirty="0"/>
          </a:p>
        </p:txBody>
      </p:sp>
      <p:sp>
        <p:nvSpPr>
          <p:cNvPr id="6" name="Content Placeholder 5"/>
          <p:cNvSpPr>
            <a:spLocks noGrp="1"/>
          </p:cNvSpPr>
          <p:nvPr>
            <p:ph sz="half" idx="1"/>
          </p:nvPr>
        </p:nvSpPr>
        <p:spPr/>
        <p:txBody>
          <a:bodyPr>
            <a:normAutofit fontScale="92500" lnSpcReduction="20000"/>
          </a:bodyPr>
          <a:lstStyle/>
          <a:p>
            <a:pPr>
              <a:defRPr/>
            </a:pPr>
            <a:r>
              <a:rPr lang="en-US" b="1" dirty="0" smtClean="0"/>
              <a:t>By </a:t>
            </a:r>
            <a:r>
              <a:rPr lang="en-US" b="1" dirty="0" err="1" smtClean="0"/>
              <a:t>D.B.Effler</a:t>
            </a:r>
            <a:endParaRPr lang="en-US" b="1" dirty="0" smtClean="0"/>
          </a:p>
          <a:p>
            <a:pPr>
              <a:defRPr/>
            </a:pPr>
            <a:r>
              <a:rPr lang="en-US" b="1" dirty="0" smtClean="0">
                <a:solidFill>
                  <a:srgbClr val="FFFF00"/>
                </a:solidFill>
              </a:rPr>
              <a:t>Type</a:t>
            </a:r>
            <a:r>
              <a:rPr lang="en-US" b="1" dirty="0" smtClean="0"/>
              <a:t> </a:t>
            </a:r>
            <a:r>
              <a:rPr lang="en-US" b="1" dirty="0" smtClean="0">
                <a:solidFill>
                  <a:srgbClr val="FFFF00"/>
                </a:solidFill>
              </a:rPr>
              <a:t>1</a:t>
            </a:r>
          </a:p>
          <a:p>
            <a:pPr marL="457200" lvl="1" indent="0">
              <a:buNone/>
              <a:defRPr/>
            </a:pPr>
            <a:r>
              <a:rPr lang="en-US" sz="2600" dirty="0" smtClean="0"/>
              <a:t>Small caliber vessel reaches only 2/3</a:t>
            </a:r>
            <a:r>
              <a:rPr lang="en-US" sz="2600" baseline="30000" dirty="0" smtClean="0"/>
              <a:t>rd</a:t>
            </a:r>
            <a:r>
              <a:rPr lang="en-US" sz="2600" dirty="0" smtClean="0"/>
              <a:t> of way from base of heart to apex</a:t>
            </a:r>
          </a:p>
          <a:p>
            <a:pPr lvl="1">
              <a:buFont typeface="Arial" pitchFamily="34" charset="0"/>
              <a:buChar char="•"/>
              <a:defRPr/>
            </a:pPr>
            <a:r>
              <a:rPr lang="en-US" b="1" dirty="0" smtClean="0">
                <a:solidFill>
                  <a:srgbClr val="FFFF00"/>
                </a:solidFill>
              </a:rPr>
              <a:t>Type 2</a:t>
            </a:r>
          </a:p>
          <a:p>
            <a:pPr marL="457200" lvl="1" indent="0">
              <a:buNone/>
              <a:defRPr/>
            </a:pPr>
            <a:r>
              <a:rPr lang="en-US" sz="2600" dirty="0" smtClean="0"/>
              <a:t>Larger caliber reaches the apex of </a:t>
            </a:r>
            <a:r>
              <a:rPr lang="en-IN" sz="2600" dirty="0" smtClean="0"/>
              <a:t>LV</a:t>
            </a:r>
          </a:p>
          <a:p>
            <a:pPr>
              <a:defRPr/>
            </a:pPr>
            <a:r>
              <a:rPr lang="en-US" b="1" dirty="0" smtClean="0">
                <a:solidFill>
                  <a:srgbClr val="FFFF00"/>
                </a:solidFill>
              </a:rPr>
              <a:t>Type 3</a:t>
            </a:r>
          </a:p>
          <a:p>
            <a:pPr marL="457200" lvl="1" indent="0">
              <a:buNone/>
              <a:defRPr/>
            </a:pPr>
            <a:r>
              <a:rPr lang="en-US" sz="2600" dirty="0" smtClean="0"/>
              <a:t>Extends from base to apex wraps around the diaphragmatic surface of LV.</a:t>
            </a:r>
          </a:p>
          <a:p>
            <a:endParaRPr lang="en-US" dirty="0"/>
          </a:p>
        </p:txBody>
      </p:sp>
      <p:pic>
        <p:nvPicPr>
          <p:cNvPr id="7" name="Picture 3"/>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4648200" y="2372423"/>
            <a:ext cx="4038600" cy="29815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SURGICAL SEGMENTS OF RCA</a:t>
            </a:r>
            <a:endParaRPr lang="en-US" dirty="0"/>
          </a:p>
        </p:txBody>
      </p:sp>
      <p:sp>
        <p:nvSpPr>
          <p:cNvPr id="3" name="Content Placeholder 2"/>
          <p:cNvSpPr>
            <a:spLocks noGrp="1"/>
          </p:cNvSpPr>
          <p:nvPr>
            <p:ph sz="half" idx="1"/>
          </p:nvPr>
        </p:nvSpPr>
        <p:spPr/>
        <p:txBody>
          <a:bodyPr>
            <a:normAutofit fontScale="92500" lnSpcReduction="10000"/>
          </a:bodyPr>
          <a:lstStyle/>
          <a:p>
            <a:pPr>
              <a:defRPr/>
            </a:pPr>
            <a:r>
              <a:rPr lang="en-US" dirty="0" smtClean="0"/>
              <a:t>Proximal </a:t>
            </a:r>
          </a:p>
          <a:p>
            <a:pPr lvl="1">
              <a:buFont typeface="Arial" pitchFamily="34" charset="0"/>
              <a:buChar char="•"/>
              <a:defRPr/>
            </a:pPr>
            <a:r>
              <a:rPr lang="en-US" sz="3200" dirty="0" err="1" smtClean="0"/>
              <a:t>Ostium</a:t>
            </a:r>
            <a:r>
              <a:rPr lang="en-US" sz="3200" dirty="0" smtClean="0"/>
              <a:t> to 1</a:t>
            </a:r>
            <a:r>
              <a:rPr lang="en-US" sz="3200" baseline="30000" dirty="0" smtClean="0"/>
              <a:t>st</a:t>
            </a:r>
            <a:r>
              <a:rPr lang="en-US" sz="3200" dirty="0" smtClean="0"/>
              <a:t> main RV branch</a:t>
            </a:r>
            <a:endParaRPr lang="en-US" dirty="0" smtClean="0"/>
          </a:p>
          <a:p>
            <a:pPr>
              <a:defRPr/>
            </a:pPr>
            <a:r>
              <a:rPr lang="en-US" dirty="0" smtClean="0"/>
              <a:t>Mid</a:t>
            </a:r>
          </a:p>
          <a:p>
            <a:pPr lvl="1">
              <a:buFont typeface="Arial" pitchFamily="34" charset="0"/>
              <a:buChar char="•"/>
              <a:defRPr/>
            </a:pPr>
            <a:r>
              <a:rPr lang="en-US" sz="3200" dirty="0" smtClean="0"/>
              <a:t>1</a:t>
            </a:r>
            <a:r>
              <a:rPr lang="en-US" sz="3200" baseline="30000" dirty="0" smtClean="0"/>
              <a:t>st</a:t>
            </a:r>
            <a:r>
              <a:rPr lang="en-US" sz="3200" dirty="0" smtClean="0"/>
              <a:t> RV branch to acute marginal branch</a:t>
            </a:r>
            <a:endParaRPr lang="en-US" dirty="0" smtClean="0"/>
          </a:p>
          <a:p>
            <a:pPr>
              <a:defRPr/>
            </a:pPr>
            <a:r>
              <a:rPr lang="en-US" dirty="0" smtClean="0"/>
              <a:t>Distal</a:t>
            </a:r>
          </a:p>
          <a:p>
            <a:pPr lvl="1">
              <a:buFont typeface="Arial" pitchFamily="34" charset="0"/>
              <a:buChar char="•"/>
              <a:defRPr/>
            </a:pPr>
            <a:r>
              <a:rPr lang="en-US" sz="3200" dirty="0" smtClean="0"/>
              <a:t>Acute margin to the crux</a:t>
            </a:r>
          </a:p>
          <a:p>
            <a:endParaRPr lang="en-US" dirty="0"/>
          </a:p>
        </p:txBody>
      </p:sp>
      <p:pic>
        <p:nvPicPr>
          <p:cNvPr id="5"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xmlns="" val="0"/>
              </a:ext>
            </a:extLst>
          </a:blip>
          <a:srcRect r="58692"/>
          <a:stretch/>
        </p:blipFill>
        <p:spPr bwMode="auto">
          <a:xfrm>
            <a:off x="4648200" y="1447800"/>
            <a:ext cx="3886200" cy="4582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ANGIOGRAPHIC VIEWS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Cradle systems - in 1970s,views limited to different degrees of left or right anterior obliquity in the transverse plane , including the classic 60° LAO and 30° RAO </a:t>
            </a:r>
            <a:r>
              <a:rPr lang="en-US" dirty="0" err="1" smtClean="0"/>
              <a:t>proj</a:t>
            </a:r>
            <a:r>
              <a:rPr lang="en-US" dirty="0" smtClean="0"/>
              <a:t> </a:t>
            </a:r>
            <a:r>
              <a:rPr lang="en-US" dirty="0" err="1" smtClean="0"/>
              <a:t>ections</a:t>
            </a:r>
            <a:r>
              <a:rPr lang="en-US" dirty="0" smtClean="0"/>
              <a:t> .</a:t>
            </a:r>
          </a:p>
          <a:p>
            <a:r>
              <a:rPr lang="en-US" dirty="0" smtClean="0"/>
              <a:t>To allow compound LAO-cranial </a:t>
            </a:r>
            <a:r>
              <a:rPr lang="en-US" dirty="0" err="1" smtClean="0"/>
              <a:t>projection,it</a:t>
            </a:r>
            <a:r>
              <a:rPr lang="en-US" dirty="0" smtClean="0"/>
              <a:t> was later modified by propping the patient's shoulders up on a foam wedge-hence the name </a:t>
            </a:r>
            <a:r>
              <a:rPr lang="en-US" dirty="0" smtClean="0">
                <a:solidFill>
                  <a:srgbClr val="FF0000"/>
                </a:solidFill>
              </a:rPr>
              <a:t>SIT-UP VIEW.</a:t>
            </a:r>
          </a:p>
          <a:p>
            <a:r>
              <a:rPr lang="en-US" dirty="0" smtClean="0"/>
              <a:t>In the 1980s, cradle systems were abandoned in favor of parallelogram or rigid U-arm systems supported by a rotating pedestal that allow compound beam </a:t>
            </a:r>
            <a:r>
              <a:rPr lang="en-US" dirty="0" err="1" smtClean="0"/>
              <a:t>angulation</a:t>
            </a:r>
            <a:r>
              <a:rPr lang="en-US" dirty="0" smtClean="0"/>
              <a:t> in any combination of conventional transverse (LAO , RAO ) with skew (cranial, caudal) </a:t>
            </a:r>
            <a:r>
              <a:rPr lang="en-US" dirty="0" err="1" smtClean="0"/>
              <a:t>angulation</a:t>
            </a:r>
            <a:r>
              <a:rPr lang="en-US" dirty="0" smtClean="0"/>
              <a:t> up to 45°.</a:t>
            </a:r>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dirty="0" err="1" smtClean="0"/>
              <a:t>angulation</a:t>
            </a:r>
            <a:r>
              <a:rPr lang="en-US" dirty="0" smtClean="0"/>
              <a:t> of each view is defined using two terms . </a:t>
            </a:r>
          </a:p>
          <a:p>
            <a:r>
              <a:rPr lang="en-US" dirty="0" smtClean="0"/>
              <a:t>The first term - rotation , the term right anterior oblique (RAO) designates a view where the image intensifier is positioned over the patient's right anterior chest wall. </a:t>
            </a:r>
          </a:p>
          <a:p>
            <a:r>
              <a:rPr lang="en-US" dirty="0" smtClean="0"/>
              <a:t>The second term - skew, the amount of </a:t>
            </a:r>
            <a:r>
              <a:rPr lang="en-US" dirty="0" err="1" smtClean="0"/>
              <a:t>angulation</a:t>
            </a:r>
            <a:r>
              <a:rPr lang="en-US" dirty="0" smtClean="0"/>
              <a:t> toward the patient's head (cranial) or foot (caudal) depends on image intensifier position.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0" y="0"/>
            <a:ext cx="9144000" cy="33528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0" y="3276600"/>
            <a:ext cx="9144000" cy="35814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Acute Renal Failure</a:t>
            </a:r>
          </a:p>
          <a:p>
            <a:r>
              <a:rPr lang="en-US" dirty="0" err="1" smtClean="0"/>
              <a:t>Decompensated</a:t>
            </a:r>
            <a:r>
              <a:rPr lang="en-US" dirty="0" smtClean="0"/>
              <a:t> Congestive Heart Failure,</a:t>
            </a:r>
          </a:p>
          <a:p>
            <a:r>
              <a:rPr lang="en-US" dirty="0" smtClean="0"/>
              <a:t>Severe Intrinsic Or Iatrogenic </a:t>
            </a:r>
            <a:r>
              <a:rPr lang="en-US" dirty="0" err="1" smtClean="0"/>
              <a:t>Coagulopathy</a:t>
            </a:r>
            <a:r>
              <a:rPr lang="en-US" dirty="0" smtClean="0"/>
              <a:t> ([</a:t>
            </a:r>
            <a:r>
              <a:rPr lang="en-US" dirty="0" err="1" smtClean="0"/>
              <a:t>Inr</a:t>
            </a:r>
            <a:r>
              <a:rPr lang="en-US" dirty="0" smtClean="0"/>
              <a:t>] &gt;2.0),</a:t>
            </a:r>
          </a:p>
          <a:p>
            <a:r>
              <a:rPr lang="en-US" dirty="0" smtClean="0"/>
              <a:t>Active </a:t>
            </a:r>
            <a:r>
              <a:rPr lang="en-US" dirty="0" err="1" smtClean="0"/>
              <a:t>Endocarditis</a:t>
            </a:r>
            <a:r>
              <a:rPr lang="en-US" dirty="0" smtClean="0"/>
              <a:t>.</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Right Anterior Oblique Projections</a:t>
            </a:r>
            <a:endParaRPr lang="en-US" dirty="0"/>
          </a:p>
        </p:txBody>
      </p:sp>
      <p:sp>
        <p:nvSpPr>
          <p:cNvPr id="5" name="Content Placeholder 4"/>
          <p:cNvSpPr>
            <a:spLocks noGrp="1"/>
          </p:cNvSpPr>
          <p:nvPr>
            <p:ph idx="1"/>
          </p:nvPr>
        </p:nvSpPr>
        <p:spPr/>
        <p:txBody>
          <a:bodyPr>
            <a:normAutofit lnSpcReduction="10000"/>
          </a:bodyPr>
          <a:lstStyle/>
          <a:p>
            <a:r>
              <a:rPr lang="en-US" dirty="0" smtClean="0"/>
              <a:t>RAO-caudal projection (0- 1 0° RAO and 1 5-20° caudal) - excellent view of the left main bifurcation, the proximal LAD, and the proximal to mid LCX.</a:t>
            </a:r>
          </a:p>
          <a:p>
            <a:r>
              <a:rPr lang="en-US" dirty="0" smtClean="0"/>
              <a:t>RAO-cranial projection (0-10° RAO and 25-40° cranial) – mid &amp; distal LAD, with clear view of the origins of the </a:t>
            </a:r>
            <a:r>
              <a:rPr lang="en-US" dirty="0" err="1" smtClean="0"/>
              <a:t>septal</a:t>
            </a:r>
            <a:r>
              <a:rPr lang="en-US" dirty="0" smtClean="0"/>
              <a:t> and diagonal branches &amp; quite good for examination of the distal RCA or distal LCX.</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RAO/Caudal </a:t>
            </a:r>
            <a:endParaRPr lang="en-US" dirty="0"/>
          </a:p>
        </p:txBody>
      </p:sp>
      <p:pic>
        <p:nvPicPr>
          <p:cNvPr id="6148" name="Picture 4"/>
          <p:cNvPicPr>
            <a:picLocks noGrp="1" noChangeAspect="1" noChangeArrowheads="1"/>
          </p:cNvPicPr>
          <p:nvPr>
            <p:ph idx="1"/>
          </p:nvPr>
        </p:nvPicPr>
        <p:blipFill>
          <a:blip r:embed="rId2"/>
          <a:srcRect/>
          <a:stretch>
            <a:fillRect/>
          </a:stretch>
        </p:blipFill>
        <p:spPr bwMode="auto">
          <a:xfrm>
            <a:off x="2552700" y="1820069"/>
            <a:ext cx="4038600" cy="4086225"/>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RAO CRANIAL</a:t>
            </a:r>
            <a:endParaRPr lang="en-US" dirty="0"/>
          </a:p>
        </p:txBody>
      </p:sp>
      <p:pic>
        <p:nvPicPr>
          <p:cNvPr id="9218" name="Picture 2"/>
          <p:cNvPicPr>
            <a:picLocks noGrp="1" noChangeAspect="1" noChangeArrowheads="1"/>
          </p:cNvPicPr>
          <p:nvPr>
            <p:ph idx="1"/>
          </p:nvPr>
        </p:nvPicPr>
        <p:blipFill>
          <a:blip r:embed="rId2"/>
          <a:srcRect/>
          <a:stretch>
            <a:fillRect/>
          </a:stretch>
        </p:blipFill>
        <p:spPr bwMode="auto">
          <a:xfrm>
            <a:off x="2324100" y="1629569"/>
            <a:ext cx="4495800" cy="4467225"/>
          </a:xfrm>
          <a:prstGeom prst="rect">
            <a:avLst/>
          </a:prstGeom>
          <a:noFill/>
          <a:ln w="9525">
            <a:noFill/>
            <a:miter lim="800000"/>
            <a:headEnd/>
            <a:tailEnd/>
          </a:ln>
          <a:effectLst/>
        </p:spPr>
      </p:pic>
      <p:sp>
        <p:nvSpPr>
          <p:cNvPr id="5" name="Rectangle 4"/>
          <p:cNvSpPr/>
          <p:nvPr/>
        </p:nvSpPr>
        <p:spPr>
          <a:xfrm>
            <a:off x="0" y="2967335"/>
            <a:ext cx="1600200" cy="1477328"/>
          </a:xfrm>
          <a:prstGeom prst="rect">
            <a:avLst/>
          </a:prstGeom>
        </p:spPr>
        <p:txBody>
          <a:bodyPr wrap="square">
            <a:spAutoFit/>
          </a:bodyPr>
          <a:lstStyle/>
          <a:p>
            <a:endParaRPr lang="en-US" dirty="0" smtClean="0"/>
          </a:p>
          <a:p>
            <a:r>
              <a:rPr lang="en-US" dirty="0" smtClean="0"/>
              <a:t>LCX – high in cranial views </a:t>
            </a:r>
            <a:r>
              <a:rPr lang="en-US" dirty="0" err="1" smtClean="0"/>
              <a:t>LCx</a:t>
            </a:r>
            <a:r>
              <a:rPr lang="en-US" dirty="0" smtClean="0"/>
              <a:t> – low in caudal views </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RAO CRANIAL</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324542" y="1600200"/>
            <a:ext cx="6494915"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Left Anterior Oblique Projections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The LAO-cranial(60° LAO projection &amp; 15 to 30° of cranial </a:t>
            </a:r>
            <a:r>
              <a:rPr lang="en-US" dirty="0" err="1" smtClean="0"/>
              <a:t>angulation</a:t>
            </a:r>
            <a:r>
              <a:rPr lang="en-US" dirty="0" smtClean="0"/>
              <a:t>) -Elongates the LM &amp; </a:t>
            </a:r>
            <a:r>
              <a:rPr lang="en-US" dirty="0" err="1" smtClean="0"/>
              <a:t>Prox</a:t>
            </a:r>
            <a:r>
              <a:rPr lang="en-US" dirty="0" smtClean="0"/>
              <a:t> LAD while projecting the </a:t>
            </a:r>
            <a:r>
              <a:rPr lang="en-US" dirty="0" err="1" smtClean="0"/>
              <a:t>intermedius</a:t>
            </a:r>
            <a:r>
              <a:rPr lang="en-US" dirty="0" smtClean="0"/>
              <a:t> or first diagonal branch downward off the proximal LCX.</a:t>
            </a:r>
          </a:p>
          <a:p>
            <a:r>
              <a:rPr lang="en-US" dirty="0" smtClean="0"/>
              <a:t>Reducing the </a:t>
            </a:r>
            <a:r>
              <a:rPr lang="en-US" dirty="0" err="1" smtClean="0"/>
              <a:t>angulation</a:t>
            </a:r>
            <a:r>
              <a:rPr lang="en-US" dirty="0" smtClean="0"/>
              <a:t> to 30 to 40° will usually allow the LAD to fall into the lucent wedge between the right </a:t>
            </a:r>
            <a:r>
              <a:rPr lang="en-US" dirty="0" err="1" smtClean="0"/>
              <a:t>hemidiaphragm</a:t>
            </a:r>
            <a:r>
              <a:rPr lang="en-US" dirty="0" smtClean="0"/>
              <a:t> and the spine.</a:t>
            </a:r>
          </a:p>
          <a:p>
            <a:r>
              <a:rPr lang="en-US" dirty="0" smtClean="0"/>
              <a:t>The </a:t>
            </a:r>
            <a:r>
              <a:rPr lang="en-US" dirty="0" err="1" smtClean="0"/>
              <a:t>LAOcaudal</a:t>
            </a:r>
            <a:r>
              <a:rPr lang="en-US" dirty="0" smtClean="0"/>
              <a:t> view ( 40-60° LAO and 1 0-20° caudal) - </a:t>
            </a:r>
            <a:r>
              <a:rPr lang="en-US" dirty="0" err="1" smtClean="0"/>
              <a:t>proj</a:t>
            </a:r>
            <a:r>
              <a:rPr lang="en-US" dirty="0" smtClean="0"/>
              <a:t> </a:t>
            </a:r>
            <a:r>
              <a:rPr lang="en-US" dirty="0" err="1" smtClean="0"/>
              <a:t>ects</a:t>
            </a:r>
            <a:r>
              <a:rPr lang="en-US" dirty="0" smtClean="0"/>
              <a:t> the left coronary artery upward from the left main in the appearance of a spider (hence the older term , spider view), and usually offers improved visualization of the left main, proximal left anterior descending (LAD) , and proximal circumflex arteries .</a:t>
            </a:r>
          </a:p>
          <a:p>
            <a:r>
              <a:rPr lang="en-US" dirty="0" smtClean="0"/>
              <a:t>A shallow LAO-cranial view – allows optimal visualization of the distal RCA, its bifurcation into the PDA and the PLV &amp; its complete artery systems .</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LAO CRANIAL</a:t>
            </a:r>
            <a:endParaRPr lang="en-US" dirty="0"/>
          </a:p>
        </p:txBody>
      </p:sp>
      <p:pic>
        <p:nvPicPr>
          <p:cNvPr id="8200" name="Picture 8"/>
          <p:cNvPicPr>
            <a:picLocks noChangeAspect="1" noChangeArrowheads="1"/>
          </p:cNvPicPr>
          <p:nvPr/>
        </p:nvPicPr>
        <p:blipFill>
          <a:blip r:embed="rId2"/>
          <a:srcRect/>
          <a:stretch>
            <a:fillRect/>
          </a:stretch>
        </p:blipFill>
        <p:spPr bwMode="auto">
          <a:xfrm>
            <a:off x="0" y="1752600"/>
            <a:ext cx="4581525" cy="4486275"/>
          </a:xfrm>
          <a:prstGeom prst="rect">
            <a:avLst/>
          </a:prstGeom>
          <a:noFill/>
          <a:ln w="9525">
            <a:noFill/>
            <a:miter lim="800000"/>
            <a:headEnd/>
            <a:tailEnd/>
          </a:ln>
          <a:effectLst/>
        </p:spPr>
      </p:pic>
      <p:pic>
        <p:nvPicPr>
          <p:cNvPr id="12"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4648200" y="1676400"/>
            <a:ext cx="4495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SHALLOW LAO CRANIAL</a:t>
            </a:r>
            <a:endParaRPr lang="en-US" dirty="0"/>
          </a:p>
        </p:txBody>
      </p:sp>
      <p:pic>
        <p:nvPicPr>
          <p:cNvPr id="3075" name="Picture 3"/>
          <p:cNvPicPr>
            <a:picLocks noGrp="1" noChangeAspect="1" noChangeArrowheads="1"/>
          </p:cNvPicPr>
          <p:nvPr>
            <p:ph idx="1"/>
          </p:nvPr>
        </p:nvPicPr>
        <p:blipFill>
          <a:blip r:embed="rId2"/>
          <a:srcRect/>
          <a:stretch>
            <a:fillRect/>
          </a:stretch>
        </p:blipFill>
        <p:spPr bwMode="auto">
          <a:xfrm>
            <a:off x="0" y="1447800"/>
            <a:ext cx="4267200" cy="4676775"/>
          </a:xfrm>
          <a:prstGeom prst="rect">
            <a:avLst/>
          </a:prstGeom>
          <a:noFill/>
          <a:ln w="9525">
            <a:noFill/>
            <a:miter lim="800000"/>
            <a:headEnd/>
            <a:tailEnd/>
          </a:ln>
          <a:effec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67200" y="1447800"/>
            <a:ext cx="48768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LAO CAUDAL(SPIDER VIEW)</a:t>
            </a:r>
            <a:endParaRPr lang="en-US" dirty="0"/>
          </a:p>
        </p:txBody>
      </p:sp>
      <p:sp>
        <p:nvSpPr>
          <p:cNvPr id="5" name="Content Placeholder 4"/>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2"/>
          <a:srcRect/>
          <a:stretch>
            <a:fillRect/>
          </a:stretch>
        </p:blipFill>
        <p:spPr bwMode="auto">
          <a:xfrm>
            <a:off x="2438400" y="2057400"/>
            <a:ext cx="4086225" cy="4057650"/>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813882" y="1600200"/>
            <a:ext cx="7516235"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Posteroanterior</a:t>
            </a:r>
            <a:r>
              <a:rPr lang="en-US" dirty="0" smtClean="0"/>
              <a:t> and Left Lateral Projections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PA projection - Provides the best view of the LM </a:t>
            </a:r>
            <a:r>
              <a:rPr lang="en-US" dirty="0" err="1" smtClean="0"/>
              <a:t>ostium</a:t>
            </a:r>
            <a:r>
              <a:rPr lang="en-US" dirty="0" smtClean="0"/>
              <a:t> - Because the LMCA curves from a more leftward to an almost anterior direction along its length.</a:t>
            </a:r>
          </a:p>
          <a:p>
            <a:r>
              <a:rPr lang="en-US" dirty="0" smtClean="0"/>
              <a:t>The left lateral projection – useful in examining the proximal LCX and the proximal and distal LAD particularly when combined with slight ( 1 0- 1 5°) cranial </a:t>
            </a:r>
            <a:r>
              <a:rPr lang="en-US" dirty="0" err="1" smtClean="0"/>
              <a:t>angulation</a:t>
            </a:r>
            <a:r>
              <a:rPr lang="en-US" dirty="0" smtClean="0"/>
              <a:t>. </a:t>
            </a:r>
          </a:p>
          <a:p>
            <a:r>
              <a:rPr lang="en-US" dirty="0" smtClean="0"/>
              <a:t>This projection also provides the best look at the </a:t>
            </a:r>
            <a:r>
              <a:rPr lang="en-US" dirty="0" err="1" smtClean="0"/>
              <a:t>anastomosis</a:t>
            </a:r>
            <a:r>
              <a:rPr lang="en-US" dirty="0" smtClean="0"/>
              <a:t> of LIMA graft to the mid-distal LAD and offers an excellent look at the </a:t>
            </a:r>
            <a:r>
              <a:rPr lang="en-US" dirty="0" err="1" smtClean="0"/>
              <a:t>midportion</a:t>
            </a:r>
            <a:r>
              <a:rPr lang="en-US" dirty="0" smtClean="0"/>
              <a:t> of the RCA.</a:t>
            </a:r>
          </a:p>
          <a:p>
            <a:pPr>
              <a:buNone/>
            </a:pPr>
            <a:endParaRPr lang="en-US" dirty="0" smtClean="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2280</TotalTime>
  <Words>6007</Words>
  <Application>Microsoft Office PowerPoint</Application>
  <PresentationFormat>On-screen Show (4:3)</PresentationFormat>
  <Paragraphs>505</Paragraphs>
  <Slides>135</Slides>
  <Notes>16</Notes>
  <HiddenSlides>0</HiddenSlides>
  <MMClips>0</MMClips>
  <ScaleCrop>false</ScaleCrop>
  <HeadingPairs>
    <vt:vector size="4" baseType="variant">
      <vt:variant>
        <vt:lpstr>Theme</vt:lpstr>
      </vt:variant>
      <vt:variant>
        <vt:i4>1</vt:i4>
      </vt:variant>
      <vt:variant>
        <vt:lpstr>Slide Titles</vt:lpstr>
      </vt:variant>
      <vt:variant>
        <vt:i4>135</vt:i4>
      </vt:variant>
    </vt:vector>
  </HeadingPairs>
  <TitlesOfParts>
    <vt:vector size="136" baseType="lpstr">
      <vt:lpstr>Office Theme</vt:lpstr>
      <vt:lpstr>Slide 1</vt:lpstr>
      <vt:lpstr>Slide 2</vt:lpstr>
      <vt:lpstr>Slide 3</vt:lpstr>
      <vt:lpstr>Slide 4</vt:lpstr>
      <vt:lpstr>Slide 5</vt:lpstr>
      <vt:lpstr>INDICATIONS</vt:lpstr>
      <vt:lpstr>Slide 7</vt:lpstr>
      <vt:lpstr>Contraindications</vt:lpstr>
      <vt:lpstr>Slide 9</vt:lpstr>
      <vt:lpstr>Slide 10</vt:lpstr>
      <vt:lpstr>Slide 11</vt:lpstr>
      <vt:lpstr>Slide 12</vt:lpstr>
      <vt:lpstr>Diagnostic catheter</vt:lpstr>
      <vt:lpstr>CORONARY CATHETERS</vt:lpstr>
      <vt:lpstr>IDEAL CHARACTERISTICS OF A CATHETER</vt:lpstr>
      <vt:lpstr>ANGIOGRAPHIC CATHETERS</vt:lpstr>
      <vt:lpstr>Slide 17</vt:lpstr>
      <vt:lpstr>Slide 18</vt:lpstr>
      <vt:lpstr>Slide 19</vt:lpstr>
      <vt:lpstr>Slide 20</vt:lpstr>
      <vt:lpstr>SIDE HOLES</vt:lpstr>
      <vt:lpstr>Catheter Choices</vt:lpstr>
      <vt:lpstr> Catheters used for native coronary </vt:lpstr>
      <vt:lpstr>Slide 24</vt:lpstr>
      <vt:lpstr>MULTIPURPOSE CATHETER </vt:lpstr>
      <vt:lpstr>Slide 26</vt:lpstr>
      <vt:lpstr>BYPASS CATHETERS</vt:lpstr>
      <vt:lpstr>Internal mammary catheter</vt:lpstr>
      <vt:lpstr>others</vt:lpstr>
      <vt:lpstr>Vascular access</vt:lpstr>
      <vt:lpstr>Femoral – modified seldinger techniqe </vt:lpstr>
      <vt:lpstr>Slide 32</vt:lpstr>
      <vt:lpstr>Intravascular ultrasound guidence</vt:lpstr>
      <vt:lpstr>Slide 34</vt:lpstr>
      <vt:lpstr>Slide 35</vt:lpstr>
      <vt:lpstr>RIDING THE GUIDEWIRE</vt:lpstr>
      <vt:lpstr>Insertion and Flushing of the Coronary Catheter</vt:lpstr>
      <vt:lpstr>Four port cronary manifold &amp; Bracco Acisst device</vt:lpstr>
      <vt:lpstr>Damping and Ventricularization of the Pressure Waveform</vt:lpstr>
      <vt:lpstr>Slide 40</vt:lpstr>
      <vt:lpstr>Cannulation of the Left Coronary Ostium</vt:lpstr>
      <vt:lpstr>Slide 42</vt:lpstr>
      <vt:lpstr>Slide 43</vt:lpstr>
      <vt:lpstr>Cannulation of the Right Coronary Ostium</vt:lpstr>
      <vt:lpstr>Slide 45</vt:lpstr>
      <vt:lpstr>Cannulation of Saphenous Vein and Arterial Grafts</vt:lpstr>
      <vt:lpstr>Left Coronary Artery Graft</vt:lpstr>
      <vt:lpstr>right coronary grafts</vt:lpstr>
      <vt:lpstr>Slide 49</vt:lpstr>
      <vt:lpstr>Internal Mammary Artery Cannulation</vt:lpstr>
      <vt:lpstr>Slide 51</vt:lpstr>
      <vt:lpstr>When selective cannulation difficult</vt:lpstr>
      <vt:lpstr>Slide 53</vt:lpstr>
      <vt:lpstr>Gastroepiploic Graft Cannulation</vt:lpstr>
      <vt:lpstr>RADIAL APPROCH</vt:lpstr>
      <vt:lpstr>ADVANTAGE </vt:lpstr>
      <vt:lpstr>Uncommon anatomic anomalies</vt:lpstr>
      <vt:lpstr>Preprocedure Assessment</vt:lpstr>
      <vt:lpstr>Slide 59</vt:lpstr>
      <vt:lpstr>Patient Positioning- Right versus Left Radial Access</vt:lpstr>
      <vt:lpstr>Slide 61</vt:lpstr>
      <vt:lpstr>Radial Puncture</vt:lpstr>
      <vt:lpstr>Slide 63</vt:lpstr>
      <vt:lpstr>Slide 64</vt:lpstr>
      <vt:lpstr>Prevention of Radial Artery Spasm</vt:lpstr>
      <vt:lpstr>Forearm bleeding and hematoma </vt:lpstr>
      <vt:lpstr>GUIDEWIRE</vt:lpstr>
      <vt:lpstr>CATHETER SELECTION</vt:lpstr>
      <vt:lpstr>Slide 69</vt:lpstr>
      <vt:lpstr>INJ ECTION TECHNIQUE</vt:lpstr>
      <vt:lpstr>Injection pattern for coronary angiography</vt:lpstr>
      <vt:lpstr>Coronary Anatomy</vt:lpstr>
      <vt:lpstr>Atrioventricular and Interventricular Planes</vt:lpstr>
      <vt:lpstr>Slide 74</vt:lpstr>
      <vt:lpstr>CORONARY SEGMENT CLASSIFICATION SYSTEM(BARI – 29 SEGMENTS)</vt:lpstr>
      <vt:lpstr>Right- Dominant Circulation</vt:lpstr>
      <vt:lpstr>Slide 77</vt:lpstr>
      <vt:lpstr>Left-Dominant Circulation</vt:lpstr>
      <vt:lpstr>Slide 79</vt:lpstr>
      <vt:lpstr>Balanced- Dominant Circulation</vt:lpstr>
      <vt:lpstr>Slide 81</vt:lpstr>
      <vt:lpstr>Slide 82</vt:lpstr>
      <vt:lpstr>Slide 83</vt:lpstr>
      <vt:lpstr>SURGICAL SEGMENTS OF LCA</vt:lpstr>
      <vt:lpstr>ANGIOGRAPHIC CLASSIFICATION OF LAD</vt:lpstr>
      <vt:lpstr>SURGICAL SEGMENTS OF RCA</vt:lpstr>
      <vt:lpstr>ANGIOGRAPHIC VIEWS</vt:lpstr>
      <vt:lpstr>Slide 88</vt:lpstr>
      <vt:lpstr>Slide 89</vt:lpstr>
      <vt:lpstr>Right Anterior Oblique Projections</vt:lpstr>
      <vt:lpstr> RAO/Caudal </vt:lpstr>
      <vt:lpstr>RAO CRANIAL</vt:lpstr>
      <vt:lpstr>RAO CRANIAL</vt:lpstr>
      <vt:lpstr>Left Anterior Oblique Projections</vt:lpstr>
      <vt:lpstr>LAO CRANIAL</vt:lpstr>
      <vt:lpstr>SHALLOW LAO CRANIAL</vt:lpstr>
      <vt:lpstr>LAO CAUDAL(SPIDER VIEW)</vt:lpstr>
      <vt:lpstr>Slide 98</vt:lpstr>
      <vt:lpstr>Posteroanterior and Left Lateral Projections</vt:lpstr>
      <vt:lpstr>Left coronary artery </vt:lpstr>
      <vt:lpstr>Slide 101</vt:lpstr>
      <vt:lpstr>RIGHT CORONARY ARTERY</vt:lpstr>
      <vt:lpstr>Slide 103</vt:lpstr>
      <vt:lpstr>Lesion Quantification</vt:lpstr>
      <vt:lpstr>Slide 105</vt:lpstr>
      <vt:lpstr>Slide 106</vt:lpstr>
      <vt:lpstr>Slide 107</vt:lpstr>
      <vt:lpstr>Slide 108</vt:lpstr>
      <vt:lpstr>Pitfalls of Coronary Angiography Lumen-o-gram</vt:lpstr>
      <vt:lpstr>HOW TO SOLVE IT</vt:lpstr>
      <vt:lpstr>Slide 111</vt:lpstr>
      <vt:lpstr>Slide 112</vt:lpstr>
      <vt:lpstr>Slide 113</vt:lpstr>
      <vt:lpstr>Slide 114</vt:lpstr>
      <vt:lpstr>Slide 115</vt:lpstr>
      <vt:lpstr>Coronary Collateral Circulation</vt:lpstr>
      <vt:lpstr>RCA OCCLUSION</vt:lpstr>
      <vt:lpstr>LAD OCCLUSION</vt:lpstr>
      <vt:lpstr>Slide 119</vt:lpstr>
      <vt:lpstr>Bifurcation lesion</vt:lpstr>
      <vt:lpstr>Slide 121</vt:lpstr>
      <vt:lpstr>Slide 122</vt:lpstr>
      <vt:lpstr>ACC/AHA lesion complexity score</vt:lpstr>
      <vt:lpstr>SYNTAX SCORE</vt:lpstr>
      <vt:lpstr>Slide 125</vt:lpstr>
      <vt:lpstr>Slide 126</vt:lpstr>
      <vt:lpstr>BIPLANE AND ROTATIONAL CORONARY ANGIOGRAPHY</vt:lpstr>
      <vt:lpstr>Slide 128</vt:lpstr>
      <vt:lpstr>MISTAKE S IN INTERPRETATION</vt:lpstr>
      <vt:lpstr>Slide 130</vt:lpstr>
      <vt:lpstr>Catheter- Induced Coronary Spasm</vt:lpstr>
      <vt:lpstr>Slide 132</vt:lpstr>
      <vt:lpstr>Slide 133</vt:lpstr>
      <vt:lpstr>Slide 134</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system1</dc:creator>
  <cp:lastModifiedBy>system1</cp:lastModifiedBy>
  <cp:revision>184</cp:revision>
  <dcterms:created xsi:type="dcterms:W3CDTF">2020-03-12T07:48:53Z</dcterms:created>
  <dcterms:modified xsi:type="dcterms:W3CDTF">2020-03-21T13:47:07Z</dcterms:modified>
</cp:coreProperties>
</file>